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490" r:id="rId5"/>
    <p:sldId id="437" r:id="rId6"/>
    <p:sldId id="560" r:id="rId7"/>
    <p:sldId id="434" r:id="rId8"/>
    <p:sldId id="511" r:id="rId9"/>
    <p:sldId id="435" r:id="rId10"/>
    <p:sldId id="535" r:id="rId11"/>
    <p:sldId id="534" r:id="rId12"/>
    <p:sldId id="492" r:id="rId13"/>
    <p:sldId id="536" r:id="rId14"/>
    <p:sldId id="561" r:id="rId15"/>
    <p:sldId id="436" r:id="rId16"/>
    <p:sldId id="538" r:id="rId17"/>
    <p:sldId id="539" r:id="rId18"/>
    <p:sldId id="541" r:id="rId19"/>
    <p:sldId id="442" r:id="rId20"/>
    <p:sldId id="542" r:id="rId21"/>
    <p:sldId id="445" r:id="rId22"/>
    <p:sldId id="563" r:id="rId23"/>
    <p:sldId id="512" r:id="rId24"/>
    <p:sldId id="544" r:id="rId25"/>
    <p:sldId id="545" r:id="rId26"/>
    <p:sldId id="513" r:id="rId27"/>
    <p:sldId id="449" r:id="rId28"/>
    <p:sldId id="546" r:id="rId29"/>
    <p:sldId id="547" r:id="rId30"/>
    <p:sldId id="450" r:id="rId31"/>
    <p:sldId id="451" r:id="rId32"/>
    <p:sldId id="517" r:id="rId33"/>
    <p:sldId id="459" r:id="rId34"/>
    <p:sldId id="521" r:id="rId35"/>
    <p:sldId id="465" r:id="rId36"/>
    <p:sldId id="466" r:id="rId37"/>
    <p:sldId id="548" r:id="rId38"/>
    <p:sldId id="549" r:id="rId39"/>
    <p:sldId id="550" r:id="rId40"/>
    <p:sldId id="461" r:id="rId41"/>
    <p:sldId id="522" r:id="rId42"/>
    <p:sldId id="504" r:id="rId43"/>
    <p:sldId id="464" r:id="rId44"/>
    <p:sldId id="551" r:id="rId45"/>
    <p:sldId id="467" r:id="rId46"/>
    <p:sldId id="468" r:id="rId47"/>
    <p:sldId id="525" r:id="rId48"/>
    <p:sldId id="470" r:id="rId49"/>
    <p:sldId id="552" r:id="rId50"/>
    <p:sldId id="524" r:id="rId51"/>
    <p:sldId id="469" r:id="rId52"/>
    <p:sldId id="471" r:id="rId53"/>
    <p:sldId id="473" r:id="rId54"/>
    <p:sldId id="474" r:id="rId55"/>
    <p:sldId id="475" r:id="rId56"/>
    <p:sldId id="506" r:id="rId57"/>
    <p:sldId id="507" r:id="rId58"/>
    <p:sldId id="553" r:id="rId59"/>
    <p:sldId id="554" r:id="rId60"/>
    <p:sldId id="477" r:id="rId61"/>
    <p:sldId id="555" r:id="rId62"/>
    <p:sldId id="478" r:id="rId63"/>
    <p:sldId id="479" r:id="rId64"/>
    <p:sldId id="480" r:id="rId65"/>
    <p:sldId id="482" r:id="rId66"/>
    <p:sldId id="556" r:id="rId67"/>
    <p:sldId id="557" r:id="rId68"/>
    <p:sldId id="481" r:id="rId69"/>
    <p:sldId id="558" r:id="rId70"/>
    <p:sldId id="527" r:id="rId71"/>
    <p:sldId id="483" r:id="rId72"/>
    <p:sldId id="484" r:id="rId73"/>
    <p:sldId id="531" r:id="rId74"/>
    <p:sldId id="532" r:id="rId75"/>
    <p:sldId id="486" r:id="rId76"/>
    <p:sldId id="488" r:id="rId77"/>
    <p:sldId id="559"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1F4F7B"/>
    <a:srgbClr val="006666"/>
    <a:srgbClr val="E60000"/>
    <a:srgbClr val="FCFDFE"/>
    <a:srgbClr val="ECF3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7" d="100"/>
          <a:sy n="87" d="100"/>
        </p:scale>
        <p:origin x="120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2.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85"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2019/3/27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2019/3/27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2019/3/27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2019/3/27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2019/3/27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2019/3/27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2019/3/27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a16="http://schemas.microsoft.com/office/drawing/2014/main" id="{7439ADED-C9A4-484D-A8BB-0B52B948CEE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05178" y="6280005"/>
            <a:ext cx="957373" cy="395437"/>
          </a:xfrm>
          <a:prstGeom prst="rect">
            <a:avLst/>
          </a:prstGeom>
        </p:spPr>
      </p:pic>
      <p:sp>
        <p:nvSpPr>
          <p:cNvPr id="8" name="矩形 7">
            <a:extLst>
              <a:ext uri="{FF2B5EF4-FFF2-40B4-BE49-F238E27FC236}">
                <a16:creationId xmlns:a16="http://schemas.microsoft.com/office/drawing/2014/main"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1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Life_2e_BrE_Inter_SB_U08_Grammar%20Summary.pptx" TargetMode="External"/><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hyperlink" Target="Life_2e_BrE_Inter_SB_U08_Grammar%20Summary.pptx" TargetMode="External"/><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Life_2e_BrE_Inter_SB_U08_Grammar%20Summary.pptx" TargetMode="External"/><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6.mp3"/><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6.mp3"/><Relationship Id="rId1" Type="http://schemas.openxmlformats.org/officeDocument/2006/relationships/audio" Target="NULL" TargetMode="Externa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6.mp3"/><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6.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7.mp3"/><Relationship Id="rId1" Type="http://schemas.openxmlformats.org/officeDocument/2006/relationships/audio" Target="NULL" TargetMode="Externa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7.mp3"/><Relationship Id="rId1" Type="http://schemas.openxmlformats.org/officeDocument/2006/relationships/audio" Target="NULL"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microsoft.com/office/2007/relationships/media" Target="../media/media9.mp3"/><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6.png"/><Relationship Id="rId5" Type="http://schemas.openxmlformats.org/officeDocument/2006/relationships/slideLayout" Target="../slideLayouts/slideLayout12.xml"/><Relationship Id="rId4" Type="http://schemas.openxmlformats.org/officeDocument/2006/relationships/audio" Target="../media/media9.mp3"/></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Inter_SB_U08_Video/Video%208.1.mp4" TargetMode="Externa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hyperlink" Target="Inter_SB_U08_Video/Video%208.1.mp4" TargetMode="External"/><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Inter_SB_U08_Video/Video%208.1.mp4"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Inter_SB_U08_Video/Video%208.2.mp4" TargetMode="Externa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Inter_SB_U08_Video/Video%208.2.mp4"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Inter_SB_U08_Video/Video%208.3.mp4" TargetMode="Externa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Inter_SB_U08_Video/Video%208.3.mp4"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2" cstate="print"/>
          <a:srcRect t="5989"/>
          <a:stretch/>
        </p:blipFill>
        <p:spPr bwMode="auto">
          <a:xfrm>
            <a:off x="0" y="-1"/>
            <a:ext cx="9144000" cy="5802087"/>
          </a:xfrm>
          <a:prstGeom prst="rect">
            <a:avLst/>
          </a:prstGeom>
          <a:noFill/>
          <a:ln w="9525">
            <a:noFill/>
            <a:miter lim="800000"/>
            <a:headEnd/>
            <a:tailEnd/>
          </a:ln>
        </p:spPr>
      </p:pic>
      <p:sp>
        <p:nvSpPr>
          <p:cNvPr id="7" name="Date Placeholder 1">
            <a:extLst>
              <a:ext uri="{FF2B5EF4-FFF2-40B4-BE49-F238E27FC236}">
                <a16:creationId xmlns:a16="http://schemas.microsoft.com/office/drawing/2014/main" id="{9F354533-02F3-4228-B8B9-A8929DFA956B}"/>
              </a:ext>
            </a:extLst>
          </p:cNvPr>
          <p:cNvSpPr>
            <a:spLocks noGrp="1"/>
          </p:cNvSpPr>
          <p:nvPr>
            <p:ph type="dt" sz="half" idx="10"/>
          </p:nvPr>
        </p:nvSpPr>
        <p:spPr>
          <a:xfrm>
            <a:off x="628650" y="6356351"/>
            <a:ext cx="2057400" cy="365125"/>
          </a:xfrm>
        </p:spPr>
        <p:txBody>
          <a:bodyPr/>
          <a:lstStyle/>
          <a:p>
            <a:fld id="{C764DE79-268F-4C1A-8933-263129D2AF90}" type="datetimeFigureOut">
              <a:rPr lang="en-US" dirty="0"/>
              <a:pPr/>
              <a:t>3/27/2019</a:t>
            </a:fld>
            <a:endParaRPr lang="en-US"/>
          </a:p>
        </p:txBody>
      </p:sp>
      <p:sp>
        <p:nvSpPr>
          <p:cNvPr id="8" name="Footer Placeholder 2">
            <a:extLst>
              <a:ext uri="{FF2B5EF4-FFF2-40B4-BE49-F238E27FC236}">
                <a16:creationId xmlns:a16="http://schemas.microsoft.com/office/drawing/2014/main" id="{0310A368-E472-4ACF-811C-5A8F0104C65E}"/>
              </a:ext>
            </a:extLst>
          </p:cNvPr>
          <p:cNvSpPr>
            <a:spLocks noGrp="1"/>
          </p:cNvSpPr>
          <p:nvPr>
            <p:ph type="ftr" sz="quarter" idx="11"/>
          </p:nvPr>
        </p:nvSpPr>
        <p:spPr>
          <a:xfrm>
            <a:off x="3028950" y="6356351"/>
            <a:ext cx="3086100" cy="365125"/>
          </a:xfrm>
        </p:spPr>
        <p:txBody>
          <a:bodyPr/>
          <a:lstStyle/>
          <a:p>
            <a:endParaRPr lang="en-US"/>
          </a:p>
        </p:txBody>
      </p:sp>
      <p:sp>
        <p:nvSpPr>
          <p:cNvPr id="10" name="Slide Number Placeholder 3">
            <a:extLst>
              <a:ext uri="{FF2B5EF4-FFF2-40B4-BE49-F238E27FC236}">
                <a16:creationId xmlns:a16="http://schemas.microsoft.com/office/drawing/2014/main" id="{62F69512-952C-482E-898E-CE860563FDE4}"/>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pPr/>
              <a:t>1</a:t>
            </a:fld>
            <a:endParaRPr lang="en-US"/>
          </a:p>
        </p:txBody>
      </p:sp>
      <p:sp>
        <p:nvSpPr>
          <p:cNvPr id="11" name="Rectangle 4">
            <a:extLst>
              <a:ext uri="{FF2B5EF4-FFF2-40B4-BE49-F238E27FC236}">
                <a16:creationId xmlns:a16="http://schemas.microsoft.com/office/drawing/2014/main" id="{EB9D53EE-33F5-4DFD-BCA2-77FD792FBCA2}"/>
              </a:ext>
            </a:extLst>
          </p:cNvPr>
          <p:cNvSpPr/>
          <p:nvPr/>
        </p:nvSpPr>
        <p:spPr>
          <a:xfrm>
            <a:off x="0" y="5779787"/>
            <a:ext cx="9144000" cy="1082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TextBox 5">
            <a:extLst>
              <a:ext uri="{FF2B5EF4-FFF2-40B4-BE49-F238E27FC236}">
                <a16:creationId xmlns:a16="http://schemas.microsoft.com/office/drawing/2014/main" id="{063206A9-FD6C-4BCB-8958-BD6FE460E36C}"/>
              </a:ext>
            </a:extLst>
          </p:cNvPr>
          <p:cNvSpPr txBox="1"/>
          <p:nvPr/>
        </p:nvSpPr>
        <p:spPr>
          <a:xfrm>
            <a:off x="0" y="6564388"/>
            <a:ext cx="9144000" cy="215444"/>
          </a:xfrm>
          <a:prstGeom prst="rect">
            <a:avLst/>
          </a:prstGeom>
          <a:noFill/>
        </p:spPr>
        <p:txBody>
          <a:bodyPr wrap="square" rtlCol="0">
            <a:spAutoFit/>
          </a:bodyPr>
          <a:lstStyle/>
          <a:p>
            <a:pPr algn="ctr"/>
            <a:r>
              <a:rPr lang="en-US" sz="800" b="0" i="0" spc="300" baseline="0" dirty="0">
                <a:solidFill>
                  <a:schemeClr val="bg1">
                    <a:lumMod val="50000"/>
                  </a:schemeClr>
                </a:solidFill>
                <a:latin typeface="Arial" charset="0"/>
                <a:ea typeface="Arial" charset="0"/>
                <a:cs typeface="Arial" charset="0"/>
              </a:rPr>
              <a:t>A PART OF CENGAGE</a:t>
            </a:r>
          </a:p>
        </p:txBody>
      </p:sp>
      <p:sp>
        <p:nvSpPr>
          <p:cNvPr id="13" name="TextBox 9">
            <a:extLst>
              <a:ext uri="{FF2B5EF4-FFF2-40B4-BE49-F238E27FC236}">
                <a16:creationId xmlns:a16="http://schemas.microsoft.com/office/drawing/2014/main" id="{0AE35AFB-EF19-4019-83E8-2B29521A9A5C}"/>
              </a:ext>
            </a:extLst>
          </p:cNvPr>
          <p:cNvSpPr txBox="1"/>
          <p:nvPr/>
        </p:nvSpPr>
        <p:spPr>
          <a:xfrm>
            <a:off x="0" y="5864772"/>
            <a:ext cx="9144000" cy="400110"/>
          </a:xfrm>
          <a:prstGeom prst="rect">
            <a:avLst/>
          </a:prstGeom>
          <a:noFill/>
        </p:spPr>
        <p:txBody>
          <a:bodyPr wrap="square" rtlCol="0">
            <a:spAutoFit/>
          </a:bodyPr>
          <a:lstStyle/>
          <a:p>
            <a:pPr algn="ctr"/>
            <a:r>
              <a:rPr lang="en-US" sz="2000" b="0" i="0" baseline="0" dirty="0">
                <a:solidFill>
                  <a:srgbClr val="FFE100"/>
                </a:solidFill>
                <a:latin typeface="Arial" charset="0"/>
                <a:ea typeface="Arial" charset="0"/>
                <a:cs typeface="Arial" charset="0"/>
              </a:rPr>
              <a:t>Bringing the world to the classroom and the classroom to life</a:t>
            </a:r>
          </a:p>
        </p:txBody>
      </p:sp>
      <p:sp>
        <p:nvSpPr>
          <p:cNvPr id="14" name="TextBox 10">
            <a:extLst>
              <a:ext uri="{FF2B5EF4-FFF2-40B4-BE49-F238E27FC236}">
                <a16:creationId xmlns:a16="http://schemas.microsoft.com/office/drawing/2014/main" id="{21216ABD-7520-43F2-94A3-FAC6F5575F3D}"/>
              </a:ext>
            </a:extLst>
          </p:cNvPr>
          <p:cNvSpPr txBox="1"/>
          <p:nvPr/>
        </p:nvSpPr>
        <p:spPr>
          <a:xfrm>
            <a:off x="0" y="6281447"/>
            <a:ext cx="9144000" cy="276999"/>
          </a:xfrm>
          <a:prstGeom prst="rect">
            <a:avLst/>
          </a:prstGeom>
          <a:noFill/>
        </p:spPr>
        <p:txBody>
          <a:bodyPr wrap="square" rtlCol="0">
            <a:spAutoFit/>
          </a:bodyPr>
          <a:lstStyle/>
          <a:p>
            <a:pPr algn="ctr"/>
            <a:r>
              <a:rPr lang="en-US" sz="1200" b="0" i="0" spc="150" baseline="0" dirty="0">
                <a:solidFill>
                  <a:schemeClr val="bg1"/>
                </a:solidFill>
                <a:latin typeface="Arial" charset="0"/>
                <a:ea typeface="Arial" charset="0"/>
                <a:cs typeface="Arial" charset="0"/>
              </a:rPr>
              <a:t>NGL.CENGAGE.COM/ELT</a:t>
            </a:r>
          </a:p>
        </p:txBody>
      </p:sp>
      <p:pic>
        <p:nvPicPr>
          <p:cNvPr id="15" name="Picture 4">
            <a:extLst>
              <a:ext uri="{FF2B5EF4-FFF2-40B4-BE49-F238E27FC236}">
                <a16:creationId xmlns:a16="http://schemas.microsoft.com/office/drawing/2014/main" id="{71BAE4CF-19B8-49B2-A459-CD7E1F498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800" y="262339"/>
            <a:ext cx="2181486" cy="901048"/>
          </a:xfrm>
          <a:prstGeom prst="rect">
            <a:avLst/>
          </a:prstGeom>
        </p:spPr>
      </p:pic>
    </p:spTree>
    <p:extLst>
      <p:ext uri="{BB962C8B-B14F-4D97-AF65-F5344CB8AC3E}">
        <p14:creationId xmlns:p14="http://schemas.microsoft.com/office/powerpoint/2010/main" val="88518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ADB27B19-A8B9-473D-A7C6-F480DF77FDBA}"/>
              </a:ext>
            </a:extLst>
          </p:cNvPr>
          <p:cNvSpPr/>
          <p:nvPr/>
        </p:nvSpPr>
        <p:spPr>
          <a:xfrm>
            <a:off x="279241" y="2005987"/>
            <a:ext cx="8542305" cy="4324261"/>
          </a:xfrm>
          <a:prstGeom prst="rect">
            <a:avLst/>
          </a:prstGeom>
        </p:spPr>
        <p:txBody>
          <a:bodyPr wrap="square">
            <a:spAutoFit/>
          </a:bodyPr>
          <a:lstStyle/>
          <a:p>
            <a:pPr marL="360363" indent="-720725">
              <a:spcBef>
                <a:spcPts val="600"/>
              </a:spcBef>
            </a:pPr>
            <a:r>
              <a:rPr lang="en-US" altLang="zh-TW" b="1" dirty="0">
                <a:solidFill>
                  <a:srgbClr val="000000"/>
                </a:solidFill>
                <a:latin typeface="Calibri" panose="020F0502020204030204" pitchFamily="34" charset="0"/>
              </a:rPr>
              <a:t>1</a:t>
            </a:r>
            <a:r>
              <a:rPr lang="en-US" altLang="zh-TW" dirty="0">
                <a:solidFill>
                  <a:srgbClr val="000000"/>
                </a:solidFill>
                <a:latin typeface="Calibri" panose="020F0502020204030204" pitchFamily="34" charset="0"/>
              </a:rPr>
              <a:t>	</a:t>
            </a:r>
            <a:r>
              <a:rPr lang="en-US" altLang="zh-TW" sz="2000" b="1" i="1" dirty="0">
                <a:solidFill>
                  <a:schemeClr val="accent2">
                    <a:lumMod val="75000"/>
                  </a:schemeClr>
                </a:solidFill>
                <a:latin typeface="Calibri" panose="020F0502020204030204" pitchFamily="34" charset="0"/>
              </a:rPr>
              <a:t>Lucy Chang</a:t>
            </a:r>
            <a:endParaRPr lang="en-US" altLang="zh-TW" b="1" i="1" dirty="0">
              <a:solidFill>
                <a:schemeClr val="accent2">
                  <a:lumMod val="75000"/>
                </a:schemeClr>
              </a:solidFill>
              <a:latin typeface="Calibri" panose="020F0502020204030204" pitchFamily="34" charset="0"/>
            </a:endParaRPr>
          </a:p>
          <a:p>
            <a:pPr>
              <a:lnSpc>
                <a:spcPts val="2000"/>
              </a:lnSpc>
              <a:spcBef>
                <a:spcPts val="600"/>
              </a:spcBef>
            </a:pPr>
            <a:r>
              <a:rPr lang="en-US" altLang="zh-TW" dirty="0">
                <a:solidFill>
                  <a:srgbClr val="000000"/>
                </a:solidFill>
                <a:latin typeface="Calibri" panose="020F0502020204030204" pitchFamily="34" charset="0"/>
              </a:rPr>
              <a:t>I step off the train in Taipei and follow the crowd into </a:t>
            </a:r>
            <a:r>
              <a:rPr lang="en-US" altLang="zh-TW" dirty="0" err="1">
                <a:solidFill>
                  <a:srgbClr val="000000"/>
                </a:solidFill>
                <a:latin typeface="Calibri" panose="020F0502020204030204" pitchFamily="34" charset="0"/>
              </a:rPr>
              <a:t>Shilin</a:t>
            </a:r>
            <a:r>
              <a:rPr lang="en-US" altLang="zh-TW" dirty="0">
                <a:solidFill>
                  <a:srgbClr val="000000"/>
                </a:solidFill>
                <a:latin typeface="Calibri" panose="020F0502020204030204" pitchFamily="34" charset="0"/>
              </a:rPr>
              <a:t>, one of the city’s most famous night markets. Brightly-lit red, white and yellow signs are swinging above the market stalls. I’m not very good at reading Chinese characters, in spite of being from Taipei originally. Stall holders call out to me. It’s my first visit here and I’m too embarrassed to speak. Back home in London, I learned to say a few words, but right now my mind is blank. It’s not a good start to my trip.</a:t>
            </a:r>
          </a:p>
          <a:p>
            <a:pPr marL="360363" indent="-360363">
              <a:spcBef>
                <a:spcPts val="600"/>
              </a:spcBef>
            </a:pPr>
            <a:r>
              <a:rPr lang="en-US" altLang="zh-TW" b="1" dirty="0">
                <a:latin typeface="Calibri" panose="020F0502020204030204" pitchFamily="34" charset="0"/>
              </a:rPr>
              <a:t>2</a:t>
            </a:r>
            <a:r>
              <a:rPr lang="en-US" altLang="zh-TW" b="1" i="1" dirty="0">
                <a:solidFill>
                  <a:schemeClr val="accent2">
                    <a:lumMod val="75000"/>
                  </a:schemeClr>
                </a:solidFill>
                <a:latin typeface="Calibri" panose="020F0502020204030204" pitchFamily="34" charset="0"/>
              </a:rPr>
              <a:t>	</a:t>
            </a:r>
            <a:r>
              <a:rPr lang="en-US" altLang="zh-TW" sz="2000" b="1" i="1" dirty="0">
                <a:solidFill>
                  <a:schemeClr val="accent2">
                    <a:lumMod val="75000"/>
                  </a:schemeClr>
                </a:solidFill>
                <a:latin typeface="Calibri" panose="020F0502020204030204" pitchFamily="34" charset="0"/>
              </a:rPr>
              <a:t>Liz </a:t>
            </a:r>
            <a:r>
              <a:rPr lang="en-US" altLang="zh-TW" sz="2000" b="1" i="1" dirty="0" err="1">
                <a:solidFill>
                  <a:schemeClr val="accent2">
                    <a:lumMod val="75000"/>
                  </a:schemeClr>
                </a:solidFill>
                <a:latin typeface="Calibri" panose="020F0502020204030204" pitchFamily="34" charset="0"/>
              </a:rPr>
              <a:t>Mullan</a:t>
            </a:r>
            <a:endParaRPr lang="en-US" altLang="zh-TW" b="1" i="1" dirty="0">
              <a:solidFill>
                <a:schemeClr val="accent2">
                  <a:lumMod val="75000"/>
                </a:schemeClr>
              </a:solidFill>
              <a:latin typeface="Calibri" panose="020F0502020204030204" pitchFamily="34" charset="0"/>
            </a:endParaRPr>
          </a:p>
          <a:p>
            <a:pPr>
              <a:lnSpc>
                <a:spcPts val="2000"/>
              </a:lnSpc>
            </a:pPr>
            <a:r>
              <a:rPr lang="en-US" altLang="zh-TW" dirty="0">
                <a:solidFill>
                  <a:srgbClr val="000000"/>
                </a:solidFill>
                <a:latin typeface="Calibri" panose="020F0502020204030204" pitchFamily="34" charset="0"/>
              </a:rPr>
              <a:t>Arriving at Belfast International Airport is always emotional. It feels like home. We head north to some of Europe’s highest ocean cliffs. After a couple of hours, we’re standing on the Giant’s Causeway. The wind almost blows us off the rocks into the North Atlantic Ocean. I look west towards home and imagine sailing across this wild ocean to Canada, like my great-grandfather did in 1890. We planned to walk along the coast like last time, but it’s raining hard so we decide to find a café and hot food. Maybe tomorrow will bring</a:t>
            </a:r>
          </a:p>
          <a:p>
            <a:pPr>
              <a:lnSpc>
                <a:spcPts val="2000"/>
              </a:lnSpc>
            </a:pPr>
            <a:r>
              <a:rPr lang="en-US" altLang="zh-TW" dirty="0">
                <a:solidFill>
                  <a:srgbClr val="000000"/>
                </a:solidFill>
                <a:latin typeface="Calibri" panose="020F0502020204030204" pitchFamily="34" charset="0"/>
              </a:rPr>
              <a:t>the sun.</a:t>
            </a:r>
            <a:endParaRPr lang="zh-TW" altLang="en-US" dirty="0">
              <a:solidFill>
                <a:srgbClr val="000000"/>
              </a:solidFill>
              <a:latin typeface="Calibri" panose="020F0502020204030204" pitchFamily="34" charset="0"/>
            </a:endParaRPr>
          </a:p>
        </p:txBody>
      </p:sp>
      <p:sp>
        <p:nvSpPr>
          <p:cNvPr id="6" name="矩形 5">
            <a:extLst>
              <a:ext uri="{FF2B5EF4-FFF2-40B4-BE49-F238E27FC236}">
                <a16:creationId xmlns:a16="http://schemas.microsoft.com/office/drawing/2014/main" id="{07B520EF-BD10-487F-9F2D-3912055238A4}"/>
              </a:ext>
            </a:extLst>
          </p:cNvPr>
          <p:cNvSpPr/>
          <p:nvPr/>
        </p:nvSpPr>
        <p:spPr>
          <a:xfrm>
            <a:off x="5724067" y="282641"/>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62</a:t>
            </a:r>
            <a:endParaRPr lang="zh-TW" altLang="en-US" dirty="0">
              <a:solidFill>
                <a:schemeClr val="bg1">
                  <a:lumMod val="50000"/>
                </a:schemeClr>
              </a:solidFill>
              <a:latin typeface="Calibri" panose="020F0502020204030204" pitchFamily="34" charset="0"/>
            </a:endParaRPr>
          </a:p>
        </p:txBody>
      </p:sp>
      <p:pic>
        <p:nvPicPr>
          <p:cNvPr id="2" name="life_2e_intermediate_sb_track_62.mp3">
            <a:hlinkClick r:id="" action="ppaction://media"/>
          </p:cNvPr>
          <p:cNvPicPr>
            <a:picLocks noChangeAspect="1"/>
          </p:cNvPicPr>
          <p:nvPr>
            <a:audioFile r:link="rId1"/>
            <p:extLst>
              <p:ext uri="{DAA4B4D4-6D71-4841-9C94-3DE7FCFB9230}">
                <p14:media xmlns:p14="http://schemas.microsoft.com/office/powerpoint/2010/main" r:embed="rId2">
                  <p14:trim end="48756.6326"/>
                </p14:media>
              </p:ext>
            </p:extLst>
          </p:nvPr>
        </p:nvPicPr>
        <p:blipFill>
          <a:blip r:embed="rId4"/>
          <a:stretch>
            <a:fillRect/>
          </a:stretch>
        </p:blipFill>
        <p:spPr>
          <a:xfrm>
            <a:off x="6690040" y="162507"/>
            <a:ext cx="609600" cy="609600"/>
          </a:xfrm>
          <a:prstGeom prst="rect">
            <a:avLst/>
          </a:prstGeom>
        </p:spPr>
      </p:pic>
      <p:pic>
        <p:nvPicPr>
          <p:cNvPr id="7" name="圖片 6">
            <a:extLst>
              <a:ext uri="{FF2B5EF4-FFF2-40B4-BE49-F238E27FC236}">
                <a16:creationId xmlns:a16="http://schemas.microsoft.com/office/drawing/2014/main" id="{75F484FB-605F-447B-9E92-9DB6E54FB97E}"/>
              </a:ext>
            </a:extLst>
          </p:cNvPr>
          <p:cNvPicPr>
            <a:picLocks noChangeAspect="1"/>
          </p:cNvPicPr>
          <p:nvPr/>
        </p:nvPicPr>
        <p:blipFill>
          <a:blip r:embed="rId5"/>
          <a:stretch>
            <a:fillRect/>
          </a:stretch>
        </p:blipFill>
        <p:spPr>
          <a:xfrm>
            <a:off x="0" y="0"/>
            <a:ext cx="5509846" cy="1948951"/>
          </a:xfrm>
          <a:prstGeom prst="rect">
            <a:avLst/>
          </a:prstGeom>
        </p:spPr>
      </p:pic>
    </p:spTree>
    <p:extLst>
      <p:ext uri="{BB962C8B-B14F-4D97-AF65-F5344CB8AC3E}">
        <p14:creationId xmlns:p14="http://schemas.microsoft.com/office/powerpoint/2010/main" val="4270634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92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ADB27B19-A8B9-473D-A7C6-F480DF77FDBA}"/>
              </a:ext>
            </a:extLst>
          </p:cNvPr>
          <p:cNvSpPr/>
          <p:nvPr/>
        </p:nvSpPr>
        <p:spPr>
          <a:xfrm>
            <a:off x="318151" y="696245"/>
            <a:ext cx="8542305" cy="2308324"/>
          </a:xfrm>
          <a:prstGeom prst="rect">
            <a:avLst/>
          </a:prstGeom>
        </p:spPr>
        <p:txBody>
          <a:bodyPr wrap="square">
            <a:spAutoFit/>
          </a:bodyPr>
          <a:lstStyle/>
          <a:p>
            <a:pPr marL="360363" indent="-720725">
              <a:spcBef>
                <a:spcPts val="600"/>
              </a:spcBef>
            </a:pPr>
            <a:r>
              <a:rPr lang="en-US" altLang="zh-TW" b="1" dirty="0">
                <a:solidFill>
                  <a:srgbClr val="000000"/>
                </a:solidFill>
                <a:latin typeface="Calibri" panose="020F0502020204030204" pitchFamily="34" charset="0"/>
              </a:rPr>
              <a:t>3	</a:t>
            </a:r>
            <a:r>
              <a:rPr lang="en-US" altLang="zh-TW" b="1" i="1" dirty="0">
                <a:solidFill>
                  <a:schemeClr val="accent2">
                    <a:lumMod val="75000"/>
                  </a:schemeClr>
                </a:solidFill>
                <a:latin typeface="Calibri" panose="020F0502020204030204" pitchFamily="34" charset="0"/>
              </a:rPr>
              <a:t>Frank Rossellini</a:t>
            </a:r>
          </a:p>
          <a:p>
            <a:r>
              <a:rPr lang="en-US" altLang="zh-TW" dirty="0">
                <a:solidFill>
                  <a:srgbClr val="000000"/>
                </a:solidFill>
                <a:latin typeface="Calibri" panose="020F0502020204030204" pitchFamily="34" charset="0"/>
              </a:rPr>
              <a:t>When I was a child, my parents always promised to</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take me to Sicily one day. Finally, when they are both</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in their eighties, we have managed to get here. In</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this tiny village, we sit down to a dinner with lots of</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aunts, uncles and cousins. Eating together is still the</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most important part of the day here. After enormous</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plates of sausage, pasta, salads and homemade bread,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everyone enjoys telling us stories of the friends and</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family members who left for New York decades earlier.</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It feels great to be here and I think about coming back</a:t>
            </a:r>
            <a:r>
              <a:rPr lang="zh-TW" altLang="en-US" dirty="0">
                <a:solidFill>
                  <a:srgbClr val="000000"/>
                </a:solidFill>
                <a:latin typeface="Calibri" panose="020F0502020204030204" pitchFamily="34" charset="0"/>
              </a:rPr>
              <a:t> </a:t>
            </a:r>
            <a:r>
              <a:rPr lang="en-US" altLang="zh-TW" dirty="0">
                <a:solidFill>
                  <a:srgbClr val="000000"/>
                </a:solidFill>
                <a:latin typeface="Calibri" panose="020F0502020204030204" pitchFamily="34" charset="0"/>
              </a:rPr>
              <a:t>again in the future.</a:t>
            </a:r>
            <a:endParaRPr lang="zh-TW" altLang="en-US" dirty="0">
              <a:solidFill>
                <a:srgbClr val="000000"/>
              </a:solidFill>
              <a:latin typeface="Calibri" panose="020F0502020204030204" pitchFamily="34" charset="0"/>
            </a:endParaRPr>
          </a:p>
        </p:txBody>
      </p:sp>
      <p:sp>
        <p:nvSpPr>
          <p:cNvPr id="18" name="矩形 17">
            <a:extLst>
              <a:ext uri="{FF2B5EF4-FFF2-40B4-BE49-F238E27FC236}">
                <a16:creationId xmlns:a16="http://schemas.microsoft.com/office/drawing/2014/main" id="{07B520EF-BD10-487F-9F2D-3912055238A4}"/>
              </a:ext>
            </a:extLst>
          </p:cNvPr>
          <p:cNvSpPr/>
          <p:nvPr/>
        </p:nvSpPr>
        <p:spPr>
          <a:xfrm>
            <a:off x="318151" y="21006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62</a:t>
            </a:r>
            <a:endParaRPr lang="zh-TW" altLang="en-US" dirty="0">
              <a:solidFill>
                <a:schemeClr val="bg1">
                  <a:lumMod val="50000"/>
                </a:schemeClr>
              </a:solidFill>
              <a:latin typeface="Calibri" panose="020F0502020204030204" pitchFamily="34" charset="0"/>
            </a:endParaRPr>
          </a:p>
        </p:txBody>
      </p:sp>
      <p:pic>
        <p:nvPicPr>
          <p:cNvPr id="10" name="Picture 3"/>
          <p:cNvPicPr>
            <a:picLocks noChangeAspect="1" noChangeArrowheads="1"/>
          </p:cNvPicPr>
          <p:nvPr/>
        </p:nvPicPr>
        <p:blipFill>
          <a:blip r:embed="rId4" cstate="print"/>
          <a:srcRect/>
          <a:stretch>
            <a:fillRect/>
          </a:stretch>
        </p:blipFill>
        <p:spPr bwMode="auto">
          <a:xfrm>
            <a:off x="3999168" y="3480841"/>
            <a:ext cx="4988198" cy="2864435"/>
          </a:xfrm>
          <a:prstGeom prst="rect">
            <a:avLst/>
          </a:prstGeom>
          <a:noFill/>
          <a:ln w="9525">
            <a:noFill/>
            <a:miter lim="800000"/>
            <a:headEnd/>
            <a:tailEnd/>
          </a:ln>
        </p:spPr>
      </p:pic>
      <p:pic>
        <p:nvPicPr>
          <p:cNvPr id="7" name="life_2e_intermediate_sb_track_62.mp3">
            <a:hlinkClick r:id="" action="ppaction://media"/>
          </p:cNvPr>
          <p:cNvPicPr>
            <a:picLocks noChangeAspect="1"/>
          </p:cNvPicPr>
          <p:nvPr>
            <a:audioFile r:link="rId1"/>
            <p:extLst>
              <p:ext uri="{DAA4B4D4-6D71-4841-9C94-3DE7FCFB9230}">
                <p14:media xmlns:p14="http://schemas.microsoft.com/office/powerpoint/2010/main" r:embed="rId2">
                  <p14:trim st="100135"/>
                </p14:media>
              </p:ext>
            </p:extLst>
          </p:nvPr>
        </p:nvPicPr>
        <p:blipFill>
          <a:blip r:embed="rId5"/>
          <a:stretch>
            <a:fillRect/>
          </a:stretch>
        </p:blipFill>
        <p:spPr>
          <a:xfrm>
            <a:off x="1287380" y="98368"/>
            <a:ext cx="609600" cy="609600"/>
          </a:xfrm>
          <a:prstGeom prst="rect">
            <a:avLst/>
          </a:prstGeom>
        </p:spPr>
      </p:pic>
    </p:spTree>
    <p:extLst>
      <p:ext uri="{BB962C8B-B14F-4D97-AF65-F5344CB8AC3E}">
        <p14:creationId xmlns:p14="http://schemas.microsoft.com/office/powerpoint/2010/main" val="4270634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4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91F616D3-5631-4CD1-9ECD-79398BB7862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activities in Exercise 2 did the three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writers do?</a:t>
            </a:r>
            <a:endParaRPr lang="zh-TW" altLang="en-US" sz="2000" dirty="0">
              <a:latin typeface="Calibri" panose="020F0502020204030204" pitchFamily="34" charset="0"/>
              <a:cs typeface="Calibri" panose="020F0502020204030204" pitchFamily="34" charset="0"/>
            </a:endParaRPr>
          </a:p>
        </p:txBody>
      </p:sp>
      <p:sp>
        <p:nvSpPr>
          <p:cNvPr id="19" name="矩形 18">
            <a:extLst>
              <a:ext uri="{FF2B5EF4-FFF2-40B4-BE49-F238E27FC236}">
                <a16:creationId xmlns:a16="http://schemas.microsoft.com/office/drawing/2014/main" id="{4F8AF148-F4EF-4360-9BE3-E3A359116E94}"/>
              </a:ext>
            </a:extLst>
          </p:cNvPr>
          <p:cNvSpPr/>
          <p:nvPr/>
        </p:nvSpPr>
        <p:spPr>
          <a:xfrm>
            <a:off x="674924" y="811503"/>
            <a:ext cx="8119118" cy="218521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Lucy Chang: 3 having new experiences (also, arguably, 2</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going sightseeing, as she visits a famous night market)</a:t>
            </a:r>
            <a:r>
              <a:rPr lang="zh-TW" altLang="en-US" b="1" dirty="0">
                <a:solidFill>
                  <a:srgbClr val="FF0066"/>
                </a:solidFill>
                <a:latin typeface="Segoe Print" panose="02000600000000000000" pitchFamily="2" charset="0"/>
              </a:rPr>
              <a:t> </a:t>
            </a:r>
            <a:endParaRPr lang="en-US" altLang="zh-TW" b="1" dirty="0">
              <a:solidFill>
                <a:srgbClr val="FF0066"/>
              </a:solidFill>
              <a:latin typeface="Segoe Print" panose="02000600000000000000" pitchFamily="2" charset="0"/>
            </a:endParaRPr>
          </a:p>
          <a:p>
            <a:pPr>
              <a:spcBef>
                <a:spcPts val="600"/>
              </a:spcBef>
            </a:pPr>
            <a:r>
              <a:rPr lang="en-US" altLang="zh-TW" b="1" dirty="0">
                <a:solidFill>
                  <a:srgbClr val="FF0066"/>
                </a:solidFill>
                <a:latin typeface="Segoe Print" panose="02000600000000000000" pitchFamily="2" charset="0"/>
              </a:rPr>
              <a:t>Liz </a:t>
            </a:r>
            <a:r>
              <a:rPr lang="en-US" altLang="zh-TW" b="1" dirty="0" err="1">
                <a:solidFill>
                  <a:srgbClr val="FF0066"/>
                </a:solidFill>
                <a:latin typeface="Segoe Print" panose="02000600000000000000" pitchFamily="2" charset="0"/>
              </a:rPr>
              <a:t>Mullan</a:t>
            </a:r>
            <a:r>
              <a:rPr lang="en-US" altLang="zh-TW" b="1" dirty="0">
                <a:solidFill>
                  <a:srgbClr val="FF0066"/>
                </a:solidFill>
                <a:latin typeface="Segoe Print" panose="02000600000000000000" pitchFamily="2" charset="0"/>
              </a:rPr>
              <a:t>: 2 going sightseeing, as they go to the Giant’s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Causeway; 1 taking it easy – they decide to find a cafe and</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hot food; (students may say 4 being active – but, although</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they plan a walk, they don’t actually do it)</a:t>
            </a:r>
            <a:r>
              <a:rPr lang="zh-TW" altLang="en-US" b="1" dirty="0">
                <a:solidFill>
                  <a:srgbClr val="FF0066"/>
                </a:solidFill>
                <a:latin typeface="Segoe Print" panose="02000600000000000000" pitchFamily="2" charset="0"/>
              </a:rPr>
              <a:t> </a:t>
            </a:r>
            <a:endParaRPr lang="en-US" altLang="zh-TW" b="1" dirty="0">
              <a:solidFill>
                <a:srgbClr val="FF0066"/>
              </a:solidFill>
              <a:latin typeface="Segoe Print" panose="02000600000000000000" pitchFamily="2" charset="0"/>
            </a:endParaRPr>
          </a:p>
          <a:p>
            <a:pPr>
              <a:spcBef>
                <a:spcPts val="600"/>
              </a:spcBef>
            </a:pPr>
            <a:r>
              <a:rPr lang="en-US" altLang="zh-TW" b="1" dirty="0">
                <a:solidFill>
                  <a:srgbClr val="FF0066"/>
                </a:solidFill>
                <a:latin typeface="Segoe Print" panose="02000600000000000000" pitchFamily="2" charset="0"/>
              </a:rPr>
              <a:t>Frank Rossellini: 6 spending time with family; (also, 1</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taking it easy)</a:t>
            </a:r>
          </a:p>
        </p:txBody>
      </p:sp>
    </p:spTree>
    <p:extLst>
      <p:ext uri="{BB962C8B-B14F-4D97-AF65-F5344CB8AC3E}">
        <p14:creationId xmlns:p14="http://schemas.microsoft.com/office/powerpoint/2010/main" val="6071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484622" y="1481643"/>
            <a:ext cx="5186701" cy="2813169"/>
          </a:xfrm>
          <a:prstGeom prst="rect">
            <a:avLst/>
          </a:prstGeom>
          <a:noFill/>
          <a:ln w="9525">
            <a:noFill/>
            <a:miter lim="800000"/>
            <a:headEnd/>
            <a:tailEnd/>
          </a:ln>
        </p:spPr>
      </p:pic>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A9CFF59F-2118-4158-A688-945EAFA84DE0}"/>
              </a:ext>
            </a:extLst>
          </p:cNvPr>
          <p:cNvSpPr/>
          <p:nvPr/>
        </p:nvSpPr>
        <p:spPr>
          <a:xfrm>
            <a:off x="327485" y="250719"/>
            <a:ext cx="8544141" cy="1077218"/>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verb patterns: </a:t>
            </a:r>
            <a:r>
              <a:rPr lang="en-US" altLang="zh-TW" sz="3200" b="1" i="1" dirty="0">
                <a:solidFill>
                  <a:schemeClr val="tx1">
                    <a:lumMod val="65000"/>
                    <a:lumOff val="35000"/>
                  </a:schemeClr>
                </a:solidFill>
                <a:latin typeface="Calibri" panose="020F0502020204030204" pitchFamily="34" charset="0"/>
              </a:rPr>
              <a:t>-</a:t>
            </a:r>
            <a:r>
              <a:rPr lang="en-US" altLang="zh-TW" sz="3200" b="1" i="1" dirty="0" err="1">
                <a:solidFill>
                  <a:schemeClr val="tx1">
                    <a:lumMod val="65000"/>
                    <a:lumOff val="35000"/>
                  </a:schemeClr>
                </a:solidFill>
                <a:latin typeface="Calibri" panose="020F0502020204030204" pitchFamily="34" charset="0"/>
              </a:rPr>
              <a:t>ing</a:t>
            </a:r>
            <a:r>
              <a:rPr lang="zh-TW" altLang="en-US" sz="3200" b="1" i="1" dirty="0">
                <a:solidFill>
                  <a:schemeClr val="tx1">
                    <a:lumMod val="65000"/>
                    <a:lumOff val="35000"/>
                  </a:schemeClr>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form and </a:t>
            </a:r>
            <a:r>
              <a:rPr lang="en-US" altLang="zh-TW" sz="3200" b="1" i="1" dirty="0">
                <a:solidFill>
                  <a:schemeClr val="tx1">
                    <a:lumMod val="65000"/>
                    <a:lumOff val="35000"/>
                  </a:schemeClr>
                </a:solidFill>
                <a:latin typeface="Calibri" panose="020F0502020204030204" pitchFamily="34" charset="0"/>
              </a:rPr>
              <a:t>to</a:t>
            </a:r>
            <a:r>
              <a:rPr lang="en-US" altLang="zh-TW" sz="3200" b="1" dirty="0">
                <a:solidFill>
                  <a:schemeClr val="tx1">
                    <a:lumMod val="65000"/>
                    <a:lumOff val="35000"/>
                  </a:schemeClr>
                </a:solidFill>
                <a:latin typeface="Calibri" panose="020F0502020204030204" pitchFamily="34" charset="0"/>
              </a:rPr>
              <a:t> + infinitive</a:t>
            </a:r>
            <a:endParaRPr lang="zh-TW" altLang="en-US" sz="3200" b="1" dirty="0">
              <a:solidFill>
                <a:schemeClr val="tx1">
                  <a:lumMod val="65000"/>
                  <a:lumOff val="35000"/>
                </a:schemeClr>
              </a:solidFill>
              <a:latin typeface="Calibri" panose="020F0502020204030204" pitchFamily="34" charset="0"/>
            </a:endParaRPr>
          </a:p>
        </p:txBody>
      </p:sp>
      <p:pic>
        <p:nvPicPr>
          <p:cNvPr id="12" name="圖片 11">
            <a:hlinkClick r:id="rId3" action="ppaction://hlinkpres?slideindex=1&amp;slidetitle="/>
            <a:extLst>
              <a:ext uri="{FF2B5EF4-FFF2-40B4-BE49-F238E27FC236}">
                <a16:creationId xmlns:a16="http://schemas.microsoft.com/office/drawing/2014/main" id="{1A7A4EDC-3178-42F2-BB6C-6A29C9AE1A9F}"/>
              </a:ext>
            </a:extLst>
          </p:cNvPr>
          <p:cNvPicPr>
            <a:picLocks noChangeAspect="1"/>
          </p:cNvPicPr>
          <p:nvPr/>
        </p:nvPicPr>
        <p:blipFill rotWithShape="1">
          <a:blip r:embed="rId4" cstate="print"/>
          <a:srcRect l="31588" t="31573" r="31433" b="31745"/>
          <a:stretch/>
        </p:blipFill>
        <p:spPr>
          <a:xfrm>
            <a:off x="5395804" y="4004941"/>
            <a:ext cx="235900" cy="234000"/>
          </a:xfrm>
          <a:prstGeom prst="rect">
            <a:avLst/>
          </a:prstGeom>
        </p:spPr>
      </p:pic>
    </p:spTree>
    <p:extLst>
      <p:ext uri="{BB962C8B-B14F-4D97-AF65-F5344CB8AC3E}">
        <p14:creationId xmlns:p14="http://schemas.microsoft.com/office/powerpoint/2010/main" val="424026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2D30345B-59BA-49A5-94B6-209FEA0D2963}"/>
              </a:ext>
            </a:extLst>
          </p:cNvPr>
          <p:cNvSpPr/>
          <p:nvPr/>
        </p:nvSpPr>
        <p:spPr>
          <a:xfrm>
            <a:off x="304909" y="309431"/>
            <a:ext cx="8489133" cy="707886"/>
          </a:xfrm>
          <a:prstGeom prst="rect">
            <a:avLst/>
          </a:prstGeom>
        </p:spPr>
        <p:txBody>
          <a:bodyPr wrap="square">
            <a:spAutoFit/>
          </a:bodyPr>
          <a:lstStyle/>
          <a:p>
            <a:pPr marL="360363" indent="-360363">
              <a:tabLst>
                <a:tab pos="360363" algn="l"/>
              </a:tabLst>
            </a:pPr>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Choose the correct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option to complete these sentences. Then find an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example of each use in the article.</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E42752E2-C1E0-4AA3-BC6D-629474795477}"/>
              </a:ext>
            </a:extLst>
          </p:cNvPr>
          <p:cNvSpPr/>
          <p:nvPr/>
        </p:nvSpPr>
        <p:spPr>
          <a:xfrm>
            <a:off x="677536" y="1102578"/>
            <a:ext cx="8116505" cy="1400383"/>
          </a:xfrm>
          <a:prstGeom prst="rect">
            <a:avLst/>
          </a:prstGeom>
        </p:spPr>
        <p:txBody>
          <a:bodyPr wrap="square">
            <a:spAutoFit/>
          </a:bodyPr>
          <a:lstStyle/>
          <a:p>
            <a:pPr marL="360363" indent="-360363">
              <a:tabLst>
                <a:tab pos="363538" algn="l"/>
              </a:tabLst>
            </a:pPr>
            <a:r>
              <a:rPr lang="en-US" altLang="zh-TW" sz="2000" dirty="0">
                <a:latin typeface="Calibri" panose="020F0502020204030204" pitchFamily="34" charset="0"/>
              </a:rPr>
              <a:t>1 	We use the </a:t>
            </a:r>
            <a:r>
              <a:rPr lang="en-US" altLang="zh-TW" sz="2000" i="1" dirty="0">
                <a:latin typeface="Calibri" panose="020F0502020204030204" pitchFamily="34" charset="0"/>
              </a:rPr>
              <a:t>-</a:t>
            </a:r>
            <a:r>
              <a:rPr lang="en-US" altLang="zh-TW" sz="2000" i="1" dirty="0" err="1">
                <a:latin typeface="Calibri" panose="020F0502020204030204" pitchFamily="34" charset="0"/>
              </a:rPr>
              <a:t>ing</a:t>
            </a:r>
            <a:r>
              <a:rPr lang="en-US" altLang="zh-TW" sz="2000" i="1" dirty="0">
                <a:latin typeface="Calibri" panose="020F0502020204030204" pitchFamily="34" charset="0"/>
              </a:rPr>
              <a:t> </a:t>
            </a:r>
            <a:r>
              <a:rPr lang="en-US" altLang="zh-TW" sz="2000" dirty="0">
                <a:latin typeface="Calibri" panose="020F0502020204030204" pitchFamily="34" charset="0"/>
              </a:rPr>
              <a:t>form of the verb after certain</a:t>
            </a:r>
            <a:r>
              <a:rPr lang="zh-TW" altLang="en-US" sz="2000" dirty="0">
                <a:latin typeface="Calibri" panose="020F0502020204030204" pitchFamily="34" charset="0"/>
              </a:rPr>
              <a:t> </a:t>
            </a:r>
            <a:r>
              <a:rPr lang="en-US" altLang="zh-TW" sz="2000" dirty="0">
                <a:latin typeface="Calibri" panose="020F0502020204030204" pitchFamily="34" charset="0"/>
              </a:rPr>
              <a:t>verbs, as the subject of a sentence and after</a:t>
            </a:r>
            <a:r>
              <a:rPr lang="zh-TW" altLang="en-US" sz="2000" dirty="0">
                <a:latin typeface="Calibri" panose="020F0502020204030204" pitchFamily="34" charset="0"/>
              </a:rPr>
              <a:t> </a:t>
            </a:r>
            <a:r>
              <a:rPr lang="en-US" altLang="zh-TW" sz="2000" i="1" dirty="0">
                <a:latin typeface="Calibri" panose="020F0502020204030204" pitchFamily="34" charset="0"/>
              </a:rPr>
              <a:t>adjectives / prepositions</a:t>
            </a:r>
            <a:r>
              <a:rPr lang="en-US" altLang="zh-TW" sz="2000" dirty="0">
                <a:latin typeface="Calibri" panose="020F0502020204030204" pitchFamily="34" charset="0"/>
              </a:rPr>
              <a:t>.</a:t>
            </a:r>
          </a:p>
          <a:p>
            <a:pPr marL="360363" indent="-360363">
              <a:spcBef>
                <a:spcPts val="600"/>
              </a:spcBef>
              <a:tabLst>
                <a:tab pos="363538" algn="l"/>
              </a:tabLst>
            </a:pPr>
            <a:r>
              <a:rPr lang="en-US" altLang="zh-TW" sz="2000" dirty="0">
                <a:latin typeface="Calibri" panose="020F0502020204030204" pitchFamily="34" charset="0"/>
              </a:rPr>
              <a:t>2 	We use </a:t>
            </a:r>
            <a:r>
              <a:rPr lang="en-US" altLang="zh-TW" sz="2000" i="1" dirty="0">
                <a:latin typeface="Calibri" panose="020F0502020204030204" pitchFamily="34" charset="0"/>
              </a:rPr>
              <a:t>to +</a:t>
            </a:r>
            <a:r>
              <a:rPr lang="en-US" altLang="zh-TW" sz="2000" dirty="0">
                <a:latin typeface="Calibri" panose="020F0502020204030204" pitchFamily="34" charset="0"/>
              </a:rPr>
              <a:t> infinitive form of the verb after</a:t>
            </a:r>
            <a:r>
              <a:rPr lang="zh-TW" altLang="en-US" sz="2000" dirty="0">
                <a:latin typeface="Calibri" panose="020F0502020204030204" pitchFamily="34" charset="0"/>
              </a:rPr>
              <a:t> </a:t>
            </a:r>
            <a:r>
              <a:rPr lang="en-US" altLang="zh-TW" sz="2000" dirty="0">
                <a:latin typeface="Calibri" panose="020F0502020204030204" pitchFamily="34" charset="0"/>
              </a:rPr>
              <a:t>certain verbs and after </a:t>
            </a:r>
            <a:r>
              <a:rPr lang="en-US" altLang="zh-TW" sz="2000" i="1" dirty="0">
                <a:latin typeface="Calibri" panose="020F0502020204030204" pitchFamily="34" charset="0"/>
              </a:rPr>
              <a:t>adjectives / prepositions</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
        <p:nvSpPr>
          <p:cNvPr id="11" name="矩形: 圓角 37">
            <a:extLst>
              <a:ext uri="{FF2B5EF4-FFF2-40B4-BE49-F238E27FC236}">
                <a16:creationId xmlns:a16="http://schemas.microsoft.com/office/drawing/2014/main" id="{F4C0DD3C-8A22-4B21-A2EB-99E91128B711}"/>
              </a:ext>
            </a:extLst>
          </p:cNvPr>
          <p:cNvSpPr/>
          <p:nvPr/>
        </p:nvSpPr>
        <p:spPr>
          <a:xfrm>
            <a:off x="4305646" y="1493231"/>
            <a:ext cx="1375488"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2" name="矩形: 圓角 37">
            <a:extLst>
              <a:ext uri="{FF2B5EF4-FFF2-40B4-BE49-F238E27FC236}">
                <a16:creationId xmlns:a16="http://schemas.microsoft.com/office/drawing/2014/main" id="{F4C0DD3C-8A22-4B21-A2EB-99E91128B711}"/>
              </a:ext>
            </a:extLst>
          </p:cNvPr>
          <p:cNvSpPr/>
          <p:nvPr/>
        </p:nvSpPr>
        <p:spPr>
          <a:xfrm>
            <a:off x="1086789" y="2162162"/>
            <a:ext cx="109799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3" name="矩形 12">
            <a:extLst>
              <a:ext uri="{FF2B5EF4-FFF2-40B4-BE49-F238E27FC236}">
                <a16:creationId xmlns:a16="http://schemas.microsoft.com/office/drawing/2014/main" id="{40637E60-9EBC-476F-AD69-FCB1ED10D85B}"/>
              </a:ext>
            </a:extLst>
          </p:cNvPr>
          <p:cNvSpPr/>
          <p:nvPr/>
        </p:nvSpPr>
        <p:spPr>
          <a:xfrm>
            <a:off x="677536" y="2748668"/>
            <a:ext cx="8200889" cy="2616101"/>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Examples of </a:t>
            </a:r>
            <a:r>
              <a:rPr lang="en-US" altLang="zh-TW" b="1" i="1" dirty="0">
                <a:solidFill>
                  <a:srgbClr val="FF0066"/>
                </a:solidFill>
                <a:latin typeface="Segoe Print" panose="02000600000000000000" pitchFamily="2" charset="0"/>
              </a:rPr>
              <a:t>-</a:t>
            </a:r>
            <a:r>
              <a:rPr lang="en-US" altLang="zh-TW" b="1" i="1" dirty="0" err="1">
                <a:solidFill>
                  <a:srgbClr val="FF0066"/>
                </a:solidFill>
                <a:latin typeface="Segoe Print" panose="02000600000000000000" pitchFamily="2" charset="0"/>
              </a:rPr>
              <a:t>ing</a:t>
            </a:r>
            <a:r>
              <a:rPr lang="en-US" altLang="zh-TW" b="1" i="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form in the article after certain verbs:</a:t>
            </a:r>
            <a:r>
              <a:rPr lang="zh-TW" altLang="en-US" b="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imagine sailing, enjoys telling</a:t>
            </a:r>
          </a:p>
          <a:p>
            <a:pPr marL="360363" indent="-360363">
              <a:spcBef>
                <a:spcPts val="600"/>
              </a:spcBef>
            </a:pPr>
            <a:r>
              <a:rPr lang="en-US" altLang="zh-TW" b="1" dirty="0">
                <a:solidFill>
                  <a:srgbClr val="FF0066"/>
                </a:solidFill>
                <a:latin typeface="Segoe Print" panose="02000600000000000000" pitchFamily="2" charset="0"/>
              </a:rPr>
              <a:t>as the subject of a sentence: </a:t>
            </a:r>
            <a:r>
              <a:rPr lang="en-US" altLang="zh-TW" b="1" i="1" dirty="0">
                <a:solidFill>
                  <a:srgbClr val="FF0066"/>
                </a:solidFill>
                <a:latin typeface="Segoe Print" panose="02000600000000000000" pitchFamily="2" charset="0"/>
              </a:rPr>
              <a:t>Arriving, Eating together</a:t>
            </a:r>
          </a:p>
          <a:p>
            <a:pPr>
              <a:spcBef>
                <a:spcPts val="600"/>
              </a:spcBef>
            </a:pPr>
            <a:r>
              <a:rPr lang="en-US" altLang="zh-TW" b="1" dirty="0">
                <a:solidFill>
                  <a:srgbClr val="FF0066"/>
                </a:solidFill>
                <a:latin typeface="Segoe Print" panose="02000600000000000000" pitchFamily="2" charset="0"/>
              </a:rPr>
              <a:t>after prepositions: </a:t>
            </a:r>
            <a:r>
              <a:rPr lang="en-US" altLang="zh-TW" b="1" i="1" dirty="0">
                <a:solidFill>
                  <a:srgbClr val="FF0066"/>
                </a:solidFill>
                <a:latin typeface="Segoe Print" panose="02000600000000000000" pitchFamily="2" charset="0"/>
              </a:rPr>
              <a:t>good at reading, in spite of being,</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think about coming back</a:t>
            </a:r>
          </a:p>
          <a:p>
            <a:pPr>
              <a:spcBef>
                <a:spcPts val="600"/>
              </a:spcBef>
            </a:pPr>
            <a:r>
              <a:rPr lang="en-US" altLang="zh-TW" b="1" dirty="0">
                <a:solidFill>
                  <a:srgbClr val="FF0066"/>
                </a:solidFill>
                <a:latin typeface="Segoe Print" panose="02000600000000000000" pitchFamily="2" charset="0"/>
              </a:rPr>
              <a:t>Examples of </a:t>
            </a:r>
            <a:r>
              <a:rPr lang="en-US" altLang="zh-TW" b="1" i="1" dirty="0">
                <a:solidFill>
                  <a:srgbClr val="FF0066"/>
                </a:solidFill>
                <a:latin typeface="Segoe Print" panose="02000600000000000000" pitchFamily="2" charset="0"/>
              </a:rPr>
              <a:t>to</a:t>
            </a:r>
            <a:r>
              <a:rPr lang="en-US" altLang="zh-TW" b="1" dirty="0">
                <a:solidFill>
                  <a:srgbClr val="FF0066"/>
                </a:solidFill>
                <a:latin typeface="Segoe Print" panose="02000600000000000000" pitchFamily="2" charset="0"/>
              </a:rPr>
              <a:t> + infinitive after certain verbs: </a:t>
            </a:r>
            <a:r>
              <a:rPr lang="en-US" altLang="zh-TW" b="1" i="1" dirty="0">
                <a:solidFill>
                  <a:srgbClr val="FF0066"/>
                </a:solidFill>
                <a:latin typeface="Segoe Print" panose="02000600000000000000" pitchFamily="2" charset="0"/>
              </a:rPr>
              <a:t>learned to</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say, planned to walk, decide to find, promised to take,</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managed to get</a:t>
            </a:r>
          </a:p>
          <a:p>
            <a:pPr marL="360363" indent="-360363">
              <a:spcBef>
                <a:spcPts val="600"/>
              </a:spcBef>
            </a:pPr>
            <a:r>
              <a:rPr lang="en-US" altLang="zh-TW" b="1" dirty="0">
                <a:solidFill>
                  <a:srgbClr val="FF0066"/>
                </a:solidFill>
                <a:latin typeface="Segoe Print" panose="02000600000000000000" pitchFamily="2" charset="0"/>
              </a:rPr>
              <a:t>after adjectives: </a:t>
            </a:r>
            <a:r>
              <a:rPr lang="en-US" altLang="zh-TW" b="1" i="1" dirty="0">
                <a:solidFill>
                  <a:srgbClr val="FF0066"/>
                </a:solidFill>
                <a:latin typeface="Segoe Print" panose="02000600000000000000" pitchFamily="2" charset="0"/>
              </a:rPr>
              <a:t>embarrassed to speak, great to be</a:t>
            </a:r>
            <a:endParaRPr lang="zh-TW" altLang="en-US" b="1" i="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04704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Each option in these sentences is grammatically</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possible but one option isn’t true, according to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article. Which one?</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E42752E2-C1E0-4AA3-BC6D-629474795477}"/>
              </a:ext>
            </a:extLst>
          </p:cNvPr>
          <p:cNvSpPr/>
          <p:nvPr/>
        </p:nvSpPr>
        <p:spPr>
          <a:xfrm>
            <a:off x="677536" y="1102578"/>
            <a:ext cx="8116505"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Lucy Chang </a:t>
            </a:r>
            <a:r>
              <a:rPr lang="en-US" altLang="zh-TW" sz="2000" i="1" dirty="0">
                <a:latin typeface="Calibri" panose="020F0502020204030204" pitchFamily="34" charset="0"/>
              </a:rPr>
              <a:t>described / finished / mentioned </a:t>
            </a:r>
            <a:r>
              <a:rPr lang="en-US" altLang="zh-TW" sz="2000" dirty="0">
                <a:latin typeface="Calibri" panose="020F0502020204030204" pitchFamily="34" charset="0"/>
              </a:rPr>
              <a:t>going</a:t>
            </a:r>
            <a:r>
              <a:rPr lang="zh-TW" altLang="en-US" sz="2000" dirty="0">
                <a:latin typeface="Calibri" panose="020F0502020204030204" pitchFamily="34" charset="0"/>
              </a:rPr>
              <a:t> </a:t>
            </a:r>
            <a:r>
              <a:rPr lang="en-US" altLang="zh-TW" sz="2000" dirty="0">
                <a:latin typeface="Calibri" panose="020F0502020204030204" pitchFamily="34" charset="0"/>
              </a:rPr>
              <a:t>to the market.</a:t>
            </a:r>
          </a:p>
          <a:p>
            <a:pPr marL="363538" indent="-363538">
              <a:spcBef>
                <a:spcPts val="600"/>
              </a:spcBef>
            </a:pPr>
            <a:r>
              <a:rPr lang="en-US" altLang="zh-TW" sz="2000" dirty="0">
                <a:latin typeface="Calibri" panose="020F0502020204030204" pitchFamily="34" charset="0"/>
              </a:rPr>
              <a:t>2 	Lucy Chang </a:t>
            </a:r>
            <a:r>
              <a:rPr lang="en-US" altLang="zh-TW" sz="2000" i="1" dirty="0">
                <a:latin typeface="Calibri" panose="020F0502020204030204" pitchFamily="34" charset="0"/>
              </a:rPr>
              <a:t>needs / manages / wants </a:t>
            </a:r>
            <a:r>
              <a:rPr lang="en-US" altLang="zh-TW" sz="2000" dirty="0">
                <a:latin typeface="Calibri" panose="020F0502020204030204" pitchFamily="34" charset="0"/>
              </a:rPr>
              <a:t>to speak</a:t>
            </a:r>
            <a:r>
              <a:rPr lang="zh-TW" altLang="en-US" sz="2000" dirty="0">
                <a:latin typeface="Calibri" panose="020F0502020204030204" pitchFamily="34" charset="0"/>
              </a:rPr>
              <a:t> </a:t>
            </a:r>
            <a:r>
              <a:rPr lang="en-US" altLang="zh-TW" sz="2000" dirty="0">
                <a:latin typeface="Calibri" panose="020F0502020204030204" pitchFamily="34" charset="0"/>
              </a:rPr>
              <a:t>Chinese.</a:t>
            </a:r>
          </a:p>
          <a:p>
            <a:pPr marL="363538" indent="-363538">
              <a:spcBef>
                <a:spcPts val="600"/>
              </a:spcBef>
            </a:pPr>
            <a:r>
              <a:rPr lang="en-US" altLang="zh-TW" sz="2000" dirty="0">
                <a:latin typeface="Calibri" panose="020F0502020204030204" pitchFamily="34" charset="0"/>
              </a:rPr>
              <a:t>3 	Liz </a:t>
            </a:r>
            <a:r>
              <a:rPr lang="en-US" altLang="zh-TW" sz="2000" dirty="0" err="1">
                <a:latin typeface="Calibri" panose="020F0502020204030204" pitchFamily="34" charset="0"/>
              </a:rPr>
              <a:t>Mullan</a:t>
            </a:r>
            <a:r>
              <a:rPr lang="en-US" altLang="zh-TW" sz="2000" dirty="0">
                <a:latin typeface="Calibri" panose="020F0502020204030204" pitchFamily="34" charset="0"/>
              </a:rPr>
              <a:t> </a:t>
            </a:r>
            <a:r>
              <a:rPr lang="en-US" altLang="zh-TW" sz="2000" i="1" dirty="0">
                <a:latin typeface="Calibri" panose="020F0502020204030204" pitchFamily="34" charset="0"/>
              </a:rPr>
              <a:t>adores / avoids / loves </a:t>
            </a:r>
            <a:r>
              <a:rPr lang="en-US" altLang="zh-TW" sz="2000" dirty="0">
                <a:latin typeface="Calibri" panose="020F0502020204030204" pitchFamily="34" charset="0"/>
              </a:rPr>
              <a:t>going to</a:t>
            </a:r>
            <a:r>
              <a:rPr lang="zh-TW" altLang="en-US" sz="2000" dirty="0">
                <a:latin typeface="Calibri" panose="020F0502020204030204" pitchFamily="34" charset="0"/>
              </a:rPr>
              <a:t> </a:t>
            </a:r>
            <a:r>
              <a:rPr lang="en-US" altLang="zh-TW" sz="2000" dirty="0">
                <a:latin typeface="Calibri" panose="020F0502020204030204" pitchFamily="34" charset="0"/>
              </a:rPr>
              <a:t>Ireland.</a:t>
            </a:r>
          </a:p>
          <a:p>
            <a:pPr marL="363538" indent="-363538">
              <a:spcBef>
                <a:spcPts val="600"/>
              </a:spcBef>
            </a:pPr>
            <a:r>
              <a:rPr lang="en-US" altLang="zh-TW" sz="2000" dirty="0">
                <a:latin typeface="Calibri" panose="020F0502020204030204" pitchFamily="34" charset="0"/>
              </a:rPr>
              <a:t>4 	Liz </a:t>
            </a:r>
            <a:r>
              <a:rPr lang="en-US" altLang="zh-TW" sz="2000" dirty="0" err="1">
                <a:latin typeface="Calibri" panose="020F0502020204030204" pitchFamily="34" charset="0"/>
              </a:rPr>
              <a:t>Mullan</a:t>
            </a:r>
            <a:r>
              <a:rPr lang="en-US" altLang="zh-TW" sz="2000" dirty="0">
                <a:latin typeface="Calibri" panose="020F0502020204030204" pitchFamily="34" charset="0"/>
              </a:rPr>
              <a:t> </a:t>
            </a:r>
            <a:r>
              <a:rPr lang="en-US" altLang="zh-TW" sz="2000" i="1" dirty="0">
                <a:latin typeface="Calibri" panose="020F0502020204030204" pitchFamily="34" charset="0"/>
              </a:rPr>
              <a:t>expected / intended / threatened </a:t>
            </a:r>
            <a:r>
              <a:rPr lang="en-US" altLang="zh-TW" sz="2000" dirty="0">
                <a:latin typeface="Calibri" panose="020F0502020204030204" pitchFamily="34" charset="0"/>
              </a:rPr>
              <a:t>to</a:t>
            </a:r>
            <a:r>
              <a:rPr lang="zh-TW" altLang="en-US" sz="2000" dirty="0">
                <a:latin typeface="Calibri" panose="020F0502020204030204" pitchFamily="34" charset="0"/>
              </a:rPr>
              <a:t> </a:t>
            </a:r>
            <a:r>
              <a:rPr lang="en-US" altLang="zh-TW" sz="2000" dirty="0">
                <a:latin typeface="Calibri" panose="020F0502020204030204" pitchFamily="34" charset="0"/>
              </a:rPr>
              <a:t>walk along the coast.</a:t>
            </a:r>
          </a:p>
          <a:p>
            <a:pPr marL="363538" indent="-363538">
              <a:spcBef>
                <a:spcPts val="600"/>
              </a:spcBef>
            </a:pPr>
            <a:r>
              <a:rPr lang="en-US" altLang="zh-TW" sz="2000" dirty="0">
                <a:latin typeface="Calibri" panose="020F0502020204030204" pitchFamily="34" charset="0"/>
              </a:rPr>
              <a:t>5 	Frank Rossellini’s parents </a:t>
            </a:r>
            <a:r>
              <a:rPr lang="en-US" altLang="zh-TW" sz="2000" i="1" dirty="0">
                <a:latin typeface="Calibri" panose="020F0502020204030204" pitchFamily="34" charset="0"/>
              </a:rPr>
              <a:t>planned / refused /</a:t>
            </a:r>
            <a:r>
              <a:rPr lang="zh-TW" altLang="en-US" sz="2000" i="1" dirty="0">
                <a:latin typeface="Calibri" panose="020F0502020204030204" pitchFamily="34" charset="0"/>
              </a:rPr>
              <a:t> </a:t>
            </a:r>
            <a:r>
              <a:rPr lang="en-US" altLang="zh-TW" sz="2000" i="1" dirty="0">
                <a:latin typeface="Calibri" panose="020F0502020204030204" pitchFamily="34" charset="0"/>
              </a:rPr>
              <a:t>wanted </a:t>
            </a:r>
            <a:r>
              <a:rPr lang="en-US" altLang="zh-TW" sz="2000" dirty="0">
                <a:latin typeface="Calibri" panose="020F0502020204030204" pitchFamily="34" charset="0"/>
              </a:rPr>
              <a:t>to travel to Sicily.</a:t>
            </a:r>
          </a:p>
          <a:p>
            <a:pPr marL="363538" indent="-363538">
              <a:spcBef>
                <a:spcPts val="600"/>
              </a:spcBef>
            </a:pPr>
            <a:r>
              <a:rPr lang="en-US" altLang="zh-TW" sz="2000" dirty="0">
                <a:latin typeface="Calibri" panose="020F0502020204030204" pitchFamily="34" charset="0"/>
              </a:rPr>
              <a:t>6 	Frank Rossellini </a:t>
            </a:r>
            <a:r>
              <a:rPr lang="en-US" altLang="zh-TW" sz="2000" i="1" dirty="0">
                <a:latin typeface="Calibri" panose="020F0502020204030204" pitchFamily="34" charset="0"/>
              </a:rPr>
              <a:t>fails / hopes / intends </a:t>
            </a:r>
            <a:r>
              <a:rPr lang="en-US" altLang="zh-TW" sz="2000" dirty="0">
                <a:latin typeface="Calibri" panose="020F0502020204030204" pitchFamily="34" charset="0"/>
              </a:rPr>
              <a:t>to return to</a:t>
            </a:r>
            <a:r>
              <a:rPr lang="zh-TW" altLang="en-US" sz="2000" dirty="0">
                <a:latin typeface="Calibri" panose="020F0502020204030204" pitchFamily="34" charset="0"/>
              </a:rPr>
              <a:t> </a:t>
            </a:r>
            <a:r>
              <a:rPr lang="en-US" altLang="zh-TW" sz="2000" dirty="0">
                <a:latin typeface="Calibri" panose="020F0502020204030204" pitchFamily="34" charset="0"/>
              </a:rPr>
              <a:t>the village.</a:t>
            </a:r>
            <a:endParaRPr lang="zh-TW" altLang="en-US" sz="2000" dirty="0">
              <a:latin typeface="Calibri" panose="020F0502020204030204" pitchFamily="34" charset="0"/>
            </a:endParaRPr>
          </a:p>
        </p:txBody>
      </p:sp>
      <p:sp>
        <p:nvSpPr>
          <p:cNvPr id="18" name="矩形: 圓角 38">
            <a:extLst>
              <a:ext uri="{FF2B5EF4-FFF2-40B4-BE49-F238E27FC236}">
                <a16:creationId xmlns:a16="http://schemas.microsoft.com/office/drawing/2014/main" id="{E9AC8929-92DD-434A-84D9-FCF8D79D8F16}"/>
              </a:ext>
            </a:extLst>
          </p:cNvPr>
          <p:cNvSpPr/>
          <p:nvPr/>
        </p:nvSpPr>
        <p:spPr>
          <a:xfrm>
            <a:off x="3476327" y="1176293"/>
            <a:ext cx="936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0" name="矩形: 圓角 38">
            <a:extLst>
              <a:ext uri="{FF2B5EF4-FFF2-40B4-BE49-F238E27FC236}">
                <a16:creationId xmlns:a16="http://schemas.microsoft.com/office/drawing/2014/main" id="{E9AC8929-92DD-434A-84D9-FCF8D79D8F16}"/>
              </a:ext>
            </a:extLst>
          </p:cNvPr>
          <p:cNvSpPr/>
          <p:nvPr/>
        </p:nvSpPr>
        <p:spPr>
          <a:xfrm>
            <a:off x="3137606" y="1565400"/>
            <a:ext cx="1006378"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1" name="矩形: 圓角 38">
            <a:extLst>
              <a:ext uri="{FF2B5EF4-FFF2-40B4-BE49-F238E27FC236}">
                <a16:creationId xmlns:a16="http://schemas.microsoft.com/office/drawing/2014/main" id="{E9AC8929-92DD-434A-84D9-FCF8D79D8F16}"/>
              </a:ext>
            </a:extLst>
          </p:cNvPr>
          <p:cNvSpPr/>
          <p:nvPr/>
        </p:nvSpPr>
        <p:spPr>
          <a:xfrm>
            <a:off x="3088967" y="1925323"/>
            <a:ext cx="782642"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2" name="矩形: 圓角 38">
            <a:extLst>
              <a:ext uri="{FF2B5EF4-FFF2-40B4-BE49-F238E27FC236}">
                <a16:creationId xmlns:a16="http://schemas.microsoft.com/office/drawing/2014/main" id="{E9AC8929-92DD-434A-84D9-FCF8D79D8F16}"/>
              </a:ext>
            </a:extLst>
          </p:cNvPr>
          <p:cNvSpPr/>
          <p:nvPr/>
        </p:nvSpPr>
        <p:spPr>
          <a:xfrm>
            <a:off x="4415918" y="2312434"/>
            <a:ext cx="1249569"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3" name="矩形: 圓角 38">
            <a:extLst>
              <a:ext uri="{FF2B5EF4-FFF2-40B4-BE49-F238E27FC236}">
                <a16:creationId xmlns:a16="http://schemas.microsoft.com/office/drawing/2014/main" id="{E9AC8929-92DD-434A-84D9-FCF8D79D8F16}"/>
              </a:ext>
            </a:extLst>
          </p:cNvPr>
          <p:cNvSpPr/>
          <p:nvPr/>
        </p:nvSpPr>
        <p:spPr>
          <a:xfrm>
            <a:off x="2727297" y="3073187"/>
            <a:ext cx="54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1" name="矩形: 圓角 38">
            <a:extLst>
              <a:ext uri="{FF2B5EF4-FFF2-40B4-BE49-F238E27FC236}">
                <a16:creationId xmlns:a16="http://schemas.microsoft.com/office/drawing/2014/main" id="{F9BDB122-B437-4601-8882-EEFBF47B3F46}"/>
              </a:ext>
            </a:extLst>
          </p:cNvPr>
          <p:cNvSpPr/>
          <p:nvPr/>
        </p:nvSpPr>
        <p:spPr>
          <a:xfrm>
            <a:off x="4777338" y="2685695"/>
            <a:ext cx="86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Choose the correct option to complete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sentences. Then work in pairs. Tell your partner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sentences you agree with.</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E42752E2-C1E0-4AA3-BC6D-629474795477}"/>
              </a:ext>
            </a:extLst>
          </p:cNvPr>
          <p:cNvSpPr/>
          <p:nvPr/>
        </p:nvSpPr>
        <p:spPr>
          <a:xfrm>
            <a:off x="677536" y="1102578"/>
            <a:ext cx="8116505" cy="3093154"/>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a:t>
            </a:r>
            <a:r>
              <a:rPr lang="en-US" altLang="zh-TW" sz="2000" i="1" dirty="0">
                <a:latin typeface="Calibri" panose="020F0502020204030204" pitchFamily="34" charset="0"/>
              </a:rPr>
              <a:t>Travelling / To travel </a:t>
            </a:r>
            <a:r>
              <a:rPr lang="en-US" altLang="zh-TW" sz="2000" dirty="0">
                <a:latin typeface="Calibri" panose="020F0502020204030204" pitchFamily="34" charset="0"/>
              </a:rPr>
              <a:t>by train is usually pleasant.</a:t>
            </a:r>
          </a:p>
          <a:p>
            <a:pPr marL="363538" indent="-363538">
              <a:spcBef>
                <a:spcPts val="600"/>
              </a:spcBef>
            </a:pPr>
            <a:r>
              <a:rPr lang="en-US" altLang="zh-TW" sz="2000" dirty="0">
                <a:latin typeface="Calibri" panose="020F0502020204030204" pitchFamily="34" charset="0"/>
              </a:rPr>
              <a:t>2 	Good hotels are easy </a:t>
            </a:r>
            <a:r>
              <a:rPr lang="en-US" altLang="zh-TW" sz="2000" i="1" dirty="0">
                <a:latin typeface="Calibri" panose="020F0502020204030204" pitchFamily="34" charset="0"/>
              </a:rPr>
              <a:t>finding / to find</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3 	</a:t>
            </a:r>
            <a:r>
              <a:rPr lang="en-US" altLang="zh-TW" sz="2000" i="1" dirty="0">
                <a:latin typeface="Calibri" panose="020F0502020204030204" pitchFamily="34" charset="0"/>
              </a:rPr>
              <a:t>Cycling / To cycle </a:t>
            </a:r>
            <a:r>
              <a:rPr lang="en-US" altLang="zh-TW" sz="2000" dirty="0">
                <a:latin typeface="Calibri" panose="020F0502020204030204" pitchFamily="34" charset="0"/>
              </a:rPr>
              <a:t>can be a good way of seeing a</a:t>
            </a:r>
            <a:r>
              <a:rPr lang="zh-TW" altLang="en-US" sz="2000" dirty="0">
                <a:latin typeface="Calibri" panose="020F0502020204030204" pitchFamily="34" charset="0"/>
              </a:rPr>
              <a:t> </a:t>
            </a:r>
            <a:r>
              <a:rPr lang="en-US" altLang="zh-TW" sz="2000" dirty="0">
                <a:latin typeface="Calibri" panose="020F0502020204030204" pitchFamily="34" charset="0"/>
              </a:rPr>
              <a:t>new city.</a:t>
            </a:r>
          </a:p>
          <a:p>
            <a:pPr marL="363538" indent="-363538">
              <a:spcBef>
                <a:spcPts val="600"/>
              </a:spcBef>
            </a:pPr>
            <a:r>
              <a:rPr lang="en-US" altLang="zh-TW" sz="2000" dirty="0">
                <a:latin typeface="Calibri" panose="020F0502020204030204" pitchFamily="34" charset="0"/>
              </a:rPr>
              <a:t>4 	</a:t>
            </a:r>
            <a:r>
              <a:rPr lang="en-US" altLang="zh-TW" sz="2000" i="1" dirty="0">
                <a:latin typeface="Calibri" panose="020F0502020204030204" pitchFamily="34" charset="0"/>
              </a:rPr>
              <a:t>Sleeping / To sleep </a:t>
            </a:r>
            <a:r>
              <a:rPr lang="en-US" altLang="zh-TW" sz="2000" dirty="0">
                <a:latin typeface="Calibri" panose="020F0502020204030204" pitchFamily="34" charset="0"/>
              </a:rPr>
              <a:t>on a plane can be difficult.</a:t>
            </a:r>
          </a:p>
          <a:p>
            <a:pPr marL="363538" indent="-363538">
              <a:spcBef>
                <a:spcPts val="600"/>
              </a:spcBef>
            </a:pPr>
            <a:r>
              <a:rPr lang="en-US" altLang="zh-TW" sz="2000" dirty="0">
                <a:latin typeface="Calibri" panose="020F0502020204030204" pitchFamily="34" charset="0"/>
              </a:rPr>
              <a:t>5 	Some hotels are too expensive </a:t>
            </a:r>
            <a:r>
              <a:rPr lang="en-US" altLang="zh-TW" sz="2000" i="1" dirty="0">
                <a:latin typeface="Calibri" panose="020F0502020204030204" pitchFamily="34" charset="0"/>
              </a:rPr>
              <a:t>staying /</a:t>
            </a:r>
            <a:r>
              <a:rPr lang="zh-TW" altLang="en-US" sz="2000" i="1" dirty="0">
                <a:latin typeface="Calibri" panose="020F0502020204030204" pitchFamily="34" charset="0"/>
              </a:rPr>
              <a:t> </a:t>
            </a:r>
            <a:r>
              <a:rPr lang="en-US" altLang="zh-TW" sz="2000" i="1" dirty="0">
                <a:latin typeface="Calibri" panose="020F0502020204030204" pitchFamily="34" charset="0"/>
              </a:rPr>
              <a:t>to stay </a:t>
            </a:r>
            <a:r>
              <a:rPr lang="en-US" altLang="zh-TW" sz="2000" dirty="0">
                <a:latin typeface="Calibri" panose="020F0502020204030204" pitchFamily="34" charset="0"/>
              </a:rPr>
              <a:t>in.</a:t>
            </a:r>
          </a:p>
          <a:p>
            <a:pPr marL="363538" indent="-363538">
              <a:spcBef>
                <a:spcPts val="600"/>
              </a:spcBef>
            </a:pPr>
            <a:r>
              <a:rPr lang="en-US" altLang="zh-TW" sz="2000" dirty="0">
                <a:latin typeface="Calibri" panose="020F0502020204030204" pitchFamily="34" charset="0"/>
              </a:rPr>
              <a:t>6 	I’m interested in </a:t>
            </a:r>
            <a:r>
              <a:rPr lang="en-US" altLang="zh-TW" sz="2000" i="1" dirty="0">
                <a:latin typeface="Calibri" panose="020F0502020204030204" pitchFamily="34" charset="0"/>
              </a:rPr>
              <a:t>trying / to try </a:t>
            </a:r>
            <a:r>
              <a:rPr lang="en-US" altLang="zh-TW" sz="2000" dirty="0">
                <a:latin typeface="Calibri" panose="020F0502020204030204" pitchFamily="34" charset="0"/>
              </a:rPr>
              <a:t>new things</a:t>
            </a:r>
            <a:r>
              <a:rPr lang="zh-TW" altLang="en-US" sz="2000" dirty="0">
                <a:latin typeface="Calibri" panose="020F0502020204030204" pitchFamily="34" charset="0"/>
              </a:rPr>
              <a:t> </a:t>
            </a:r>
            <a:r>
              <a:rPr lang="en-US" altLang="zh-TW" sz="2000" dirty="0">
                <a:latin typeface="Calibri" panose="020F0502020204030204" pitchFamily="34" charset="0"/>
              </a:rPr>
              <a:t>on holiday.</a:t>
            </a:r>
          </a:p>
          <a:p>
            <a:pPr marL="363538" indent="-363538">
              <a:spcBef>
                <a:spcPts val="600"/>
              </a:spcBef>
            </a:pPr>
            <a:r>
              <a:rPr lang="en-US" altLang="zh-TW" sz="2000" dirty="0">
                <a:latin typeface="Calibri" panose="020F0502020204030204" pitchFamily="34" charset="0"/>
              </a:rPr>
              <a:t>7 	</a:t>
            </a:r>
            <a:r>
              <a:rPr lang="en-US" altLang="zh-TW" sz="2000" i="1" dirty="0">
                <a:latin typeface="Calibri" panose="020F0502020204030204" pitchFamily="34" charset="0"/>
              </a:rPr>
              <a:t>Going / To go </a:t>
            </a:r>
            <a:r>
              <a:rPr lang="en-US" altLang="zh-TW" sz="2000" dirty="0">
                <a:latin typeface="Calibri" panose="020F0502020204030204" pitchFamily="34" charset="0"/>
              </a:rPr>
              <a:t>on holiday with friends is</a:t>
            </a:r>
            <a:r>
              <a:rPr lang="zh-TW" altLang="en-US" sz="2000" dirty="0">
                <a:latin typeface="Calibri" panose="020F0502020204030204" pitchFamily="34" charset="0"/>
              </a:rPr>
              <a:t> </a:t>
            </a:r>
            <a:r>
              <a:rPr lang="en-US" altLang="zh-TW" sz="2000" dirty="0">
                <a:latin typeface="Calibri" panose="020F0502020204030204" pitchFamily="34" charset="0"/>
              </a:rPr>
              <a:t>always fun.</a:t>
            </a:r>
          </a:p>
          <a:p>
            <a:pPr marL="363538" indent="-363538">
              <a:spcBef>
                <a:spcPts val="600"/>
              </a:spcBef>
            </a:pPr>
            <a:r>
              <a:rPr lang="en-US" altLang="zh-TW" sz="2000" dirty="0">
                <a:latin typeface="Calibri" panose="020F0502020204030204" pitchFamily="34" charset="0"/>
              </a:rPr>
              <a:t>8	I get fed up with </a:t>
            </a:r>
            <a:r>
              <a:rPr lang="en-US" altLang="zh-TW" sz="2000" i="1" dirty="0">
                <a:latin typeface="Calibri" panose="020F0502020204030204" pitchFamily="34" charset="0"/>
              </a:rPr>
              <a:t>spending / to spend </a:t>
            </a:r>
            <a:r>
              <a:rPr lang="en-US" altLang="zh-TW" sz="2000" dirty="0">
                <a:latin typeface="Calibri" panose="020F0502020204030204" pitchFamily="34" charset="0"/>
              </a:rPr>
              <a:t>every day</a:t>
            </a:r>
            <a:r>
              <a:rPr lang="zh-TW" altLang="en-US" sz="2000" dirty="0">
                <a:latin typeface="Calibri" panose="020F0502020204030204" pitchFamily="34" charset="0"/>
              </a:rPr>
              <a:t> </a:t>
            </a:r>
            <a:r>
              <a:rPr lang="en-US" altLang="zh-TW" sz="2000" dirty="0">
                <a:latin typeface="Calibri" panose="020F0502020204030204" pitchFamily="34" charset="0"/>
              </a:rPr>
              <a:t>on the beach.</a:t>
            </a:r>
            <a:endParaRPr lang="zh-TW" altLang="en-US" sz="2000" dirty="0">
              <a:latin typeface="Calibri" panose="020F0502020204030204" pitchFamily="34" charset="0"/>
            </a:endParaRPr>
          </a:p>
        </p:txBody>
      </p:sp>
      <p:sp>
        <p:nvSpPr>
          <p:cNvPr id="12" name="矩形: 圓角 38">
            <a:extLst>
              <a:ext uri="{FF2B5EF4-FFF2-40B4-BE49-F238E27FC236}">
                <a16:creationId xmlns:a16="http://schemas.microsoft.com/office/drawing/2014/main" id="{E9AC8929-92DD-434A-84D9-FCF8D79D8F16}"/>
              </a:ext>
            </a:extLst>
          </p:cNvPr>
          <p:cNvSpPr/>
          <p:nvPr/>
        </p:nvSpPr>
        <p:spPr>
          <a:xfrm>
            <a:off x="1114251" y="1166565"/>
            <a:ext cx="1093928"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3" name="矩形: 圓角 38">
            <a:extLst>
              <a:ext uri="{FF2B5EF4-FFF2-40B4-BE49-F238E27FC236}">
                <a16:creationId xmlns:a16="http://schemas.microsoft.com/office/drawing/2014/main" id="{E9AC8929-92DD-434A-84D9-FCF8D79D8F16}"/>
              </a:ext>
            </a:extLst>
          </p:cNvPr>
          <p:cNvSpPr/>
          <p:nvPr/>
        </p:nvSpPr>
        <p:spPr>
          <a:xfrm>
            <a:off x="4237080" y="1547940"/>
            <a:ext cx="792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4" name="矩形: 圓角 38">
            <a:extLst>
              <a:ext uri="{FF2B5EF4-FFF2-40B4-BE49-F238E27FC236}">
                <a16:creationId xmlns:a16="http://schemas.microsoft.com/office/drawing/2014/main" id="{E9AC8929-92DD-434A-84D9-FCF8D79D8F16}"/>
              </a:ext>
            </a:extLst>
          </p:cNvPr>
          <p:cNvSpPr/>
          <p:nvPr/>
        </p:nvSpPr>
        <p:spPr>
          <a:xfrm>
            <a:off x="1106768" y="1931060"/>
            <a:ext cx="82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5" name="矩形: 圓角 38">
            <a:extLst>
              <a:ext uri="{FF2B5EF4-FFF2-40B4-BE49-F238E27FC236}">
                <a16:creationId xmlns:a16="http://schemas.microsoft.com/office/drawing/2014/main" id="{E9AC8929-92DD-434A-84D9-FCF8D79D8F16}"/>
              </a:ext>
            </a:extLst>
          </p:cNvPr>
          <p:cNvSpPr/>
          <p:nvPr/>
        </p:nvSpPr>
        <p:spPr>
          <a:xfrm>
            <a:off x="1073595" y="2314430"/>
            <a:ext cx="972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6" name="矩形: 圓角 38">
            <a:extLst>
              <a:ext uri="{FF2B5EF4-FFF2-40B4-BE49-F238E27FC236}">
                <a16:creationId xmlns:a16="http://schemas.microsoft.com/office/drawing/2014/main" id="{E9AC8929-92DD-434A-84D9-FCF8D79D8F16}"/>
              </a:ext>
            </a:extLst>
          </p:cNvPr>
          <p:cNvSpPr/>
          <p:nvPr/>
        </p:nvSpPr>
        <p:spPr>
          <a:xfrm>
            <a:off x="5258484" y="2703536"/>
            <a:ext cx="756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7" name="矩形: 圓角 38">
            <a:extLst>
              <a:ext uri="{FF2B5EF4-FFF2-40B4-BE49-F238E27FC236}">
                <a16:creationId xmlns:a16="http://schemas.microsoft.com/office/drawing/2014/main" id="{E9AC8929-92DD-434A-84D9-FCF8D79D8F16}"/>
              </a:ext>
            </a:extLst>
          </p:cNvPr>
          <p:cNvSpPr/>
          <p:nvPr/>
        </p:nvSpPr>
        <p:spPr>
          <a:xfrm>
            <a:off x="2797136" y="3090647"/>
            <a:ext cx="743732"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4" name="矩形: 圓角 38">
            <a:extLst>
              <a:ext uri="{FF2B5EF4-FFF2-40B4-BE49-F238E27FC236}">
                <a16:creationId xmlns:a16="http://schemas.microsoft.com/office/drawing/2014/main" id="{E9AC8929-92DD-434A-84D9-FCF8D79D8F16}"/>
              </a:ext>
            </a:extLst>
          </p:cNvPr>
          <p:cNvSpPr/>
          <p:nvPr/>
        </p:nvSpPr>
        <p:spPr>
          <a:xfrm>
            <a:off x="1085068" y="3442838"/>
            <a:ext cx="72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5" name="矩形: 圓角 38">
            <a:extLst>
              <a:ext uri="{FF2B5EF4-FFF2-40B4-BE49-F238E27FC236}">
                <a16:creationId xmlns:a16="http://schemas.microsoft.com/office/drawing/2014/main" id="{E9AC8929-92DD-434A-84D9-FCF8D79D8F16}"/>
              </a:ext>
            </a:extLst>
          </p:cNvPr>
          <p:cNvSpPr/>
          <p:nvPr/>
        </p:nvSpPr>
        <p:spPr>
          <a:xfrm>
            <a:off x="2832305" y="3847409"/>
            <a:ext cx="1006378"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6" name="矩形 25">
            <a:extLst>
              <a:ext uri="{FF2B5EF4-FFF2-40B4-BE49-F238E27FC236}">
                <a16:creationId xmlns:a16="http://schemas.microsoft.com/office/drawing/2014/main" id="{86A78EF7-2F45-4EEE-8CBC-0EC3CDFDF09E}"/>
              </a:ext>
            </a:extLst>
          </p:cNvPr>
          <p:cNvSpPr/>
          <p:nvPr/>
        </p:nvSpPr>
        <p:spPr>
          <a:xfrm>
            <a:off x="1348154" y="4208616"/>
            <a:ext cx="6178061" cy="2185214"/>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1 	(subject of the sentence)</a:t>
            </a:r>
          </a:p>
          <a:p>
            <a:pPr marL="360363" indent="-360363"/>
            <a:r>
              <a:rPr lang="en-US" altLang="zh-TW" sz="1700" b="1" dirty="0">
                <a:solidFill>
                  <a:srgbClr val="FF0066"/>
                </a:solidFill>
                <a:latin typeface="Segoe Print" panose="02000600000000000000" pitchFamily="2" charset="0"/>
              </a:rPr>
              <a:t>2 	(after an adjective)</a:t>
            </a:r>
          </a:p>
          <a:p>
            <a:pPr marL="360363" indent="-360363"/>
            <a:r>
              <a:rPr lang="en-US" altLang="zh-TW" sz="1700" b="1" dirty="0">
                <a:solidFill>
                  <a:srgbClr val="FF0066"/>
                </a:solidFill>
                <a:latin typeface="Segoe Print" panose="02000600000000000000" pitchFamily="2" charset="0"/>
              </a:rPr>
              <a:t>3 	(subject of the sentence)</a:t>
            </a:r>
          </a:p>
          <a:p>
            <a:pPr marL="360363" indent="-360363"/>
            <a:r>
              <a:rPr lang="en-US" altLang="zh-TW" sz="1700" b="1" dirty="0">
                <a:solidFill>
                  <a:srgbClr val="FF0066"/>
                </a:solidFill>
                <a:latin typeface="Segoe Print" panose="02000600000000000000" pitchFamily="2" charset="0"/>
              </a:rPr>
              <a:t>4 	(subject of the sentence)</a:t>
            </a:r>
          </a:p>
          <a:p>
            <a:pPr marL="360363" indent="-360363"/>
            <a:r>
              <a:rPr lang="en-US" altLang="zh-TW" sz="1700" b="1" dirty="0">
                <a:solidFill>
                  <a:srgbClr val="FF0066"/>
                </a:solidFill>
                <a:latin typeface="Segoe Print" panose="02000600000000000000" pitchFamily="2" charset="0"/>
              </a:rPr>
              <a:t>5 	(after an adjective)</a:t>
            </a:r>
          </a:p>
          <a:p>
            <a:pPr marL="360363" indent="-360363"/>
            <a:r>
              <a:rPr lang="en-US" altLang="zh-TW" sz="1700" b="1" dirty="0">
                <a:solidFill>
                  <a:srgbClr val="FF0066"/>
                </a:solidFill>
                <a:latin typeface="Segoe Print" panose="02000600000000000000" pitchFamily="2" charset="0"/>
              </a:rPr>
              <a:t>6 	(after a preposition)</a:t>
            </a:r>
          </a:p>
          <a:p>
            <a:pPr marL="360363" indent="-360363"/>
            <a:r>
              <a:rPr lang="en-US" altLang="zh-TW" sz="1700" b="1" dirty="0">
                <a:solidFill>
                  <a:srgbClr val="FF0066"/>
                </a:solidFill>
                <a:latin typeface="Segoe Print" panose="02000600000000000000" pitchFamily="2" charset="0"/>
              </a:rPr>
              <a:t>7 	(subject of the sentence)</a:t>
            </a:r>
          </a:p>
          <a:p>
            <a:pPr marL="360363" indent="-360363"/>
            <a:r>
              <a:rPr lang="en-US" altLang="zh-TW" sz="1700" b="1" dirty="0">
                <a:solidFill>
                  <a:srgbClr val="FF0066"/>
                </a:solidFill>
                <a:latin typeface="Segoe Print" panose="02000600000000000000" pitchFamily="2" charset="0"/>
              </a:rPr>
              <a:t>8 	(after a preposition; </a:t>
            </a:r>
            <a:r>
              <a:rPr lang="en-US" altLang="zh-TW" sz="1700" b="1" i="1" dirty="0">
                <a:solidFill>
                  <a:srgbClr val="FF0066"/>
                </a:solidFill>
                <a:latin typeface="Segoe Print" panose="02000600000000000000" pitchFamily="2" charset="0"/>
              </a:rPr>
              <a:t>fed up with </a:t>
            </a:r>
            <a:r>
              <a:rPr lang="en-US" altLang="zh-TW" sz="1700" b="1" dirty="0">
                <a:solidFill>
                  <a:srgbClr val="FF0066"/>
                </a:solidFill>
                <a:latin typeface="Segoe Print" panose="02000600000000000000" pitchFamily="2" charset="0"/>
              </a:rPr>
              <a:t>= bored with)</a:t>
            </a:r>
            <a:endParaRPr lang="zh-TW" altLang="en-US" sz="17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wipe(left)">
                                      <p:cBhvr>
                                        <p:cTn id="11" dur="500"/>
                                        <p:tgtEl>
                                          <p:spTgt spid="2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6">
                                            <p:txEl>
                                              <p:pRg st="1" end="1"/>
                                            </p:txEl>
                                          </p:spTgt>
                                        </p:tgtEl>
                                        <p:attrNameLst>
                                          <p:attrName>style.visibility</p:attrName>
                                        </p:attrNameLst>
                                      </p:cBhvr>
                                      <p:to>
                                        <p:strVal val="visible"/>
                                      </p:to>
                                    </p:set>
                                    <p:animEffect transition="in" filter="wipe(left)">
                                      <p:cBhvr>
                                        <p:cTn id="20" dur="500"/>
                                        <p:tgtEl>
                                          <p:spTgt spid="2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6">
                                            <p:txEl>
                                              <p:pRg st="2" end="2"/>
                                            </p:txEl>
                                          </p:spTgt>
                                        </p:tgtEl>
                                        <p:attrNameLst>
                                          <p:attrName>style.visibility</p:attrName>
                                        </p:attrNameLst>
                                      </p:cBhvr>
                                      <p:to>
                                        <p:strVal val="visible"/>
                                      </p:to>
                                    </p:set>
                                    <p:animEffect transition="in" filter="wipe(left)">
                                      <p:cBhvr>
                                        <p:cTn id="29" dur="500"/>
                                        <p:tgtEl>
                                          <p:spTgt spid="2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6">
                                            <p:txEl>
                                              <p:pRg st="3" end="3"/>
                                            </p:txEl>
                                          </p:spTgt>
                                        </p:tgtEl>
                                        <p:attrNameLst>
                                          <p:attrName>style.visibility</p:attrName>
                                        </p:attrNameLst>
                                      </p:cBhvr>
                                      <p:to>
                                        <p:strVal val="visible"/>
                                      </p:to>
                                    </p:set>
                                    <p:animEffect transition="in" filter="wipe(left)">
                                      <p:cBhvr>
                                        <p:cTn id="38" dur="500"/>
                                        <p:tgtEl>
                                          <p:spTgt spid="26">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6">
                                            <p:txEl>
                                              <p:pRg st="4" end="4"/>
                                            </p:txEl>
                                          </p:spTgt>
                                        </p:tgtEl>
                                        <p:attrNameLst>
                                          <p:attrName>style.visibility</p:attrName>
                                        </p:attrNameLst>
                                      </p:cBhvr>
                                      <p:to>
                                        <p:strVal val="visible"/>
                                      </p:to>
                                    </p:set>
                                    <p:animEffect transition="in" filter="wipe(left)">
                                      <p:cBhvr>
                                        <p:cTn id="47" dur="500"/>
                                        <p:tgtEl>
                                          <p:spTgt spid="2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6">
                                            <p:txEl>
                                              <p:pRg st="5" end="5"/>
                                            </p:txEl>
                                          </p:spTgt>
                                        </p:tgtEl>
                                        <p:attrNameLst>
                                          <p:attrName>style.visibility</p:attrName>
                                        </p:attrNameLst>
                                      </p:cBhvr>
                                      <p:to>
                                        <p:strVal val="visible"/>
                                      </p:to>
                                    </p:set>
                                    <p:animEffect transition="in" filter="wipe(left)">
                                      <p:cBhvr>
                                        <p:cTn id="56" dur="500"/>
                                        <p:tgtEl>
                                          <p:spTgt spid="26">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26">
                                            <p:txEl>
                                              <p:pRg st="6" end="6"/>
                                            </p:txEl>
                                          </p:spTgt>
                                        </p:tgtEl>
                                        <p:attrNameLst>
                                          <p:attrName>style.visibility</p:attrName>
                                        </p:attrNameLst>
                                      </p:cBhvr>
                                      <p:to>
                                        <p:strVal val="visible"/>
                                      </p:to>
                                    </p:set>
                                    <p:animEffect transition="in" filter="wipe(left)">
                                      <p:cBhvr>
                                        <p:cTn id="65" dur="500"/>
                                        <p:tgtEl>
                                          <p:spTgt spid="26">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500"/>
                                        <p:tgtEl>
                                          <p:spTgt spid="25"/>
                                        </p:tgtEl>
                                      </p:cBhvr>
                                    </p:animEffect>
                                  </p:childTnLst>
                                </p:cTn>
                              </p:par>
                            </p:childTnLst>
                          </p:cTn>
                        </p:par>
                        <p:par>
                          <p:cTn id="71" fill="hold">
                            <p:stCondLst>
                              <p:cond delay="500"/>
                            </p:stCondLst>
                            <p:childTnLst>
                              <p:par>
                                <p:cTn id="72" presetID="22" presetClass="entr" presetSubtype="8" fill="hold" grpId="0" nodeType="afterEffect">
                                  <p:stCondLst>
                                    <p:cond delay="0"/>
                                  </p:stCondLst>
                                  <p:childTnLst>
                                    <p:set>
                                      <p:cBhvr>
                                        <p:cTn id="73" dur="1" fill="hold">
                                          <p:stCondLst>
                                            <p:cond delay="0"/>
                                          </p:stCondLst>
                                        </p:cTn>
                                        <p:tgtEl>
                                          <p:spTgt spid="26">
                                            <p:txEl>
                                              <p:pRg st="7" end="7"/>
                                            </p:txEl>
                                          </p:spTgt>
                                        </p:tgtEl>
                                        <p:attrNameLst>
                                          <p:attrName>style.visibility</p:attrName>
                                        </p:attrNameLst>
                                      </p:cBhvr>
                                      <p:to>
                                        <p:strVal val="visible"/>
                                      </p:to>
                                    </p:set>
                                    <p:animEffect transition="in" filter="wipe(left)">
                                      <p:cBhvr>
                                        <p:cTn id="74" dur="500"/>
                                        <p:tgtEl>
                                          <p:spTgt spid="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24" grpId="0" animBg="1"/>
      <p:bldP spid="25" grpId="0" animBg="1"/>
      <p:bldP spid="2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conversation with the </a:t>
            </a:r>
            <a:r>
              <a:rPr lang="en-US" altLang="zh-TW" sz="2000" i="1" dirty="0">
                <a:latin typeface="Calibri" panose="020F0502020204030204" pitchFamily="34" charset="0"/>
                <a:cs typeface="Calibri" panose="020F0502020204030204" pitchFamily="34" charset="0"/>
              </a:rPr>
              <a:t>-</a:t>
            </a:r>
            <a:r>
              <a:rPr lang="en-US" altLang="zh-TW" sz="2000" i="1" dirty="0" err="1">
                <a:latin typeface="Calibri" panose="020F0502020204030204" pitchFamily="34" charset="0"/>
                <a:cs typeface="Calibri" panose="020F0502020204030204" pitchFamily="34" charset="0"/>
              </a:rPr>
              <a:t>ing</a:t>
            </a:r>
            <a:r>
              <a:rPr lang="zh-TW" altLang="en-US" sz="2000" i="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form and </a:t>
            </a:r>
            <a:r>
              <a:rPr lang="en-US" altLang="zh-TW" sz="2000" i="1" dirty="0">
                <a:latin typeface="Calibri" panose="020F0502020204030204" pitchFamily="34" charset="0"/>
                <a:cs typeface="Calibri" panose="020F0502020204030204" pitchFamily="34" charset="0"/>
              </a:rPr>
              <a:t>to</a:t>
            </a:r>
            <a:r>
              <a:rPr lang="en-US" altLang="zh-TW" sz="2000" dirty="0">
                <a:latin typeface="Calibri" panose="020F0502020204030204" pitchFamily="34" charset="0"/>
                <a:cs typeface="Calibri" panose="020F0502020204030204" pitchFamily="34" charset="0"/>
              </a:rPr>
              <a:t> + infinitive form of the verbs. Then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and check.</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E42752E2-C1E0-4AA3-BC6D-629474795477}"/>
              </a:ext>
            </a:extLst>
          </p:cNvPr>
          <p:cNvSpPr/>
          <p:nvPr/>
        </p:nvSpPr>
        <p:spPr>
          <a:xfrm>
            <a:off x="677536" y="1132536"/>
            <a:ext cx="8220279" cy="5001369"/>
          </a:xfrm>
          <a:prstGeom prst="rect">
            <a:avLst/>
          </a:prstGeom>
        </p:spPr>
        <p:txBody>
          <a:bodyPr wrap="square">
            <a:spAutoFit/>
          </a:bodyPr>
          <a:lstStyle/>
          <a:p>
            <a:pPr marL="719138" indent="-719138">
              <a:spcBef>
                <a:spcPts val="200"/>
              </a:spcBef>
            </a:pPr>
            <a:r>
              <a:rPr lang="en-US" altLang="zh-TW" sz="1900" dirty="0">
                <a:latin typeface="Calibri" panose="020F0502020204030204" pitchFamily="34" charset="0"/>
              </a:rPr>
              <a:t>Rose: 	Hi there, I’m Rose.</a:t>
            </a:r>
          </a:p>
          <a:p>
            <a:pPr marL="719138" indent="-719138">
              <a:spcBef>
                <a:spcPts val="200"/>
              </a:spcBef>
            </a:pPr>
            <a:r>
              <a:rPr lang="en-US" altLang="zh-TW" sz="1900" dirty="0">
                <a:latin typeface="Calibri" panose="020F0502020204030204" pitchFamily="34" charset="0"/>
              </a:rPr>
              <a:t>Matt: 	Hi, I’m Matt.</a:t>
            </a:r>
          </a:p>
          <a:p>
            <a:pPr marL="719138" indent="-719138">
              <a:spcBef>
                <a:spcPts val="200"/>
              </a:spcBef>
            </a:pPr>
            <a:r>
              <a:rPr lang="en-US" altLang="zh-TW" sz="1900" dirty="0">
                <a:latin typeface="Calibri" panose="020F0502020204030204" pitchFamily="34" charset="0"/>
              </a:rPr>
              <a:t>Rose: 	Is this your first time in Corfu?</a:t>
            </a:r>
          </a:p>
          <a:p>
            <a:pPr marL="719138" indent="-719138">
              <a:spcBef>
                <a:spcPts val="200"/>
              </a:spcBef>
            </a:pPr>
            <a:r>
              <a:rPr lang="en-US" altLang="zh-TW" sz="1900" dirty="0">
                <a:latin typeface="Calibri" panose="020F0502020204030204" pitchFamily="34" charset="0"/>
              </a:rPr>
              <a:t>Matt: 	No, actually. We come every year. We love</a:t>
            </a:r>
            <a:r>
              <a:rPr lang="zh-TW" altLang="en-US" sz="1900" dirty="0">
                <a:latin typeface="Calibri" panose="020F0502020204030204" pitchFamily="34" charset="0"/>
              </a:rPr>
              <a:t> </a:t>
            </a:r>
            <a:r>
              <a:rPr lang="en-US" altLang="zh-TW" sz="1900" dirty="0">
                <a:latin typeface="Calibri" panose="020F0502020204030204" pitchFamily="34" charset="0"/>
              </a:rPr>
              <a:t>1 ___________</a:t>
            </a:r>
            <a:r>
              <a:rPr lang="zh-TW" altLang="en-US" sz="1900" dirty="0">
                <a:latin typeface="Calibri" panose="020F0502020204030204" pitchFamily="34" charset="0"/>
              </a:rPr>
              <a:t> </a:t>
            </a:r>
            <a:r>
              <a:rPr lang="en-US" altLang="zh-TW" sz="1900" dirty="0">
                <a:latin typeface="Calibri" panose="020F0502020204030204" pitchFamily="34" charset="0"/>
              </a:rPr>
              <a:t>(stay) here.</a:t>
            </a:r>
          </a:p>
          <a:p>
            <a:pPr marL="719138" indent="-719138">
              <a:spcBef>
                <a:spcPts val="200"/>
              </a:spcBef>
            </a:pPr>
            <a:r>
              <a:rPr lang="en-US" altLang="zh-TW" sz="1900" dirty="0">
                <a:latin typeface="Calibri" panose="020F0502020204030204" pitchFamily="34" charset="0"/>
              </a:rPr>
              <a:t>Rose: 	So do we. We keep 2 ___________</a:t>
            </a:r>
            <a:r>
              <a:rPr lang="zh-TW" altLang="en-US" sz="1900" dirty="0">
                <a:latin typeface="Calibri" panose="020F0502020204030204" pitchFamily="34" charset="0"/>
              </a:rPr>
              <a:t> </a:t>
            </a:r>
            <a:r>
              <a:rPr lang="en-US" altLang="zh-TW" sz="1900" dirty="0">
                <a:latin typeface="Calibri" panose="020F0502020204030204" pitchFamily="34" charset="0"/>
              </a:rPr>
              <a:t>(come)</a:t>
            </a:r>
            <a:r>
              <a:rPr lang="zh-TW" altLang="en-US" sz="1900" dirty="0">
                <a:latin typeface="Calibri" panose="020F0502020204030204" pitchFamily="34" charset="0"/>
              </a:rPr>
              <a:t> </a:t>
            </a:r>
            <a:r>
              <a:rPr lang="en-US" altLang="zh-TW" sz="1900" dirty="0">
                <a:latin typeface="Calibri" panose="020F0502020204030204" pitchFamily="34" charset="0"/>
              </a:rPr>
              <a:t>back year after year. It’s hard </a:t>
            </a:r>
          </a:p>
          <a:p>
            <a:pPr marL="719138" indent="-719138"/>
            <a:r>
              <a:rPr lang="en-US" altLang="zh-TW" sz="1900" dirty="0">
                <a:latin typeface="Calibri" panose="020F0502020204030204" pitchFamily="34" charset="0"/>
              </a:rPr>
              <a:t>	3 ___________</a:t>
            </a:r>
            <a:r>
              <a:rPr lang="zh-TW" altLang="en-US" sz="1900" dirty="0">
                <a:latin typeface="Calibri" panose="020F0502020204030204" pitchFamily="34" charset="0"/>
              </a:rPr>
              <a:t> </a:t>
            </a:r>
            <a:r>
              <a:rPr lang="en-US" altLang="zh-TW" sz="1900" dirty="0">
                <a:latin typeface="Calibri" panose="020F0502020204030204" pitchFamily="34" charset="0"/>
              </a:rPr>
              <a:t>(find) somewhere with everything you</a:t>
            </a:r>
            <a:r>
              <a:rPr lang="zh-TW" altLang="en-US" sz="1900" dirty="0">
                <a:latin typeface="Calibri" panose="020F0502020204030204" pitchFamily="34" charset="0"/>
              </a:rPr>
              <a:t> </a:t>
            </a:r>
            <a:r>
              <a:rPr lang="en-US" altLang="zh-TW" sz="1900" dirty="0">
                <a:latin typeface="Calibri" panose="020F0502020204030204" pitchFamily="34" charset="0"/>
              </a:rPr>
              <a:t>need for a holiday – great beaches, fantastic</a:t>
            </a:r>
            <a:r>
              <a:rPr lang="zh-TW" altLang="en-US" sz="1900" dirty="0">
                <a:latin typeface="Calibri" panose="020F0502020204030204" pitchFamily="34" charset="0"/>
              </a:rPr>
              <a:t> </a:t>
            </a:r>
            <a:r>
              <a:rPr lang="en-US" altLang="zh-TW" sz="1900" dirty="0">
                <a:latin typeface="Calibri" panose="020F0502020204030204" pitchFamily="34" charset="0"/>
              </a:rPr>
              <a:t>weather and something for everyone to do.</a:t>
            </a:r>
          </a:p>
          <a:p>
            <a:pPr marL="719138" indent="-719138">
              <a:spcBef>
                <a:spcPts val="200"/>
              </a:spcBef>
            </a:pPr>
            <a:r>
              <a:rPr lang="en-US" altLang="zh-TW" sz="1900" dirty="0">
                <a:latin typeface="Calibri" panose="020F0502020204030204" pitchFamily="34" charset="0"/>
              </a:rPr>
              <a:t>Matt: 	I know. Actually, there’s a paragliding class</a:t>
            </a:r>
            <a:r>
              <a:rPr lang="zh-TW" altLang="en-US" sz="1900" dirty="0">
                <a:latin typeface="Calibri" panose="020F0502020204030204" pitchFamily="34" charset="0"/>
              </a:rPr>
              <a:t> </a:t>
            </a:r>
            <a:r>
              <a:rPr lang="en-US" altLang="zh-TW" sz="1900" dirty="0">
                <a:latin typeface="Calibri" panose="020F0502020204030204" pitchFamily="34" charset="0"/>
              </a:rPr>
              <a:t>later – I fancy 4 _________ (try) that.</a:t>
            </a:r>
          </a:p>
          <a:p>
            <a:pPr marL="719138" indent="-719138">
              <a:spcBef>
                <a:spcPts val="200"/>
              </a:spcBef>
            </a:pPr>
            <a:r>
              <a:rPr lang="en-US" altLang="zh-TW" sz="1900" dirty="0">
                <a:latin typeface="Calibri" panose="020F0502020204030204" pitchFamily="34" charset="0"/>
              </a:rPr>
              <a:t>Rose: 	My friends want 5 ___________</a:t>
            </a:r>
            <a:r>
              <a:rPr lang="zh-TW" altLang="en-US" sz="1900" dirty="0">
                <a:latin typeface="Calibri" panose="020F0502020204030204" pitchFamily="34" charset="0"/>
              </a:rPr>
              <a:t> </a:t>
            </a:r>
            <a:r>
              <a:rPr lang="en-US" altLang="zh-TW" sz="1900" dirty="0">
                <a:latin typeface="Calibri" panose="020F0502020204030204" pitchFamily="34" charset="0"/>
              </a:rPr>
              <a:t>(do) that</a:t>
            </a:r>
            <a:r>
              <a:rPr lang="zh-TW" altLang="en-US" sz="1900" dirty="0">
                <a:latin typeface="Calibri" panose="020F0502020204030204" pitchFamily="34" charset="0"/>
              </a:rPr>
              <a:t> </a:t>
            </a:r>
            <a:r>
              <a:rPr lang="en-US" altLang="zh-TW" sz="1900" dirty="0">
                <a:latin typeface="Calibri" panose="020F0502020204030204" pitchFamily="34" charset="0"/>
              </a:rPr>
              <a:t>too! To be honest, </a:t>
            </a:r>
          </a:p>
          <a:p>
            <a:pPr marL="719138" indent="-719138"/>
            <a:r>
              <a:rPr lang="en-US" altLang="zh-TW" sz="1900" dirty="0">
                <a:latin typeface="Calibri" panose="020F0502020204030204" pitchFamily="34" charset="0"/>
              </a:rPr>
              <a:t>	6 ___________</a:t>
            </a:r>
            <a:r>
              <a:rPr lang="zh-TW" altLang="en-US" sz="1900" dirty="0">
                <a:latin typeface="Calibri" panose="020F0502020204030204" pitchFamily="34" charset="0"/>
              </a:rPr>
              <a:t> </a:t>
            </a:r>
            <a:r>
              <a:rPr lang="en-US" altLang="zh-TW" sz="1900" dirty="0">
                <a:latin typeface="Calibri" panose="020F0502020204030204" pitchFamily="34" charset="0"/>
              </a:rPr>
              <a:t>(lie) by the</a:t>
            </a:r>
            <a:r>
              <a:rPr lang="zh-TW" altLang="en-US" sz="1900" dirty="0">
                <a:latin typeface="Calibri" panose="020F0502020204030204" pitchFamily="34" charset="0"/>
              </a:rPr>
              <a:t> </a:t>
            </a:r>
            <a:r>
              <a:rPr lang="en-US" altLang="zh-TW" sz="1900" dirty="0">
                <a:latin typeface="Calibri" panose="020F0502020204030204" pitchFamily="34" charset="0"/>
              </a:rPr>
              <a:t>pool is my idea of a holiday.</a:t>
            </a:r>
          </a:p>
          <a:p>
            <a:pPr marL="719138" indent="-719138">
              <a:spcBef>
                <a:spcPts val="200"/>
              </a:spcBef>
            </a:pPr>
            <a:r>
              <a:rPr lang="en-US" altLang="zh-TW" sz="1900" dirty="0">
                <a:latin typeface="Calibri" panose="020F0502020204030204" pitchFamily="34" charset="0"/>
              </a:rPr>
              <a:t>Matt: 	Oh, I get a bit bored with 7 ___________ (do) that after the first day or two. I need 8 ___________ (move) around and do things.</a:t>
            </a:r>
          </a:p>
          <a:p>
            <a:pPr marL="719138" indent="-719138">
              <a:spcBef>
                <a:spcPts val="200"/>
              </a:spcBef>
            </a:pPr>
            <a:r>
              <a:rPr lang="en-US" altLang="zh-TW" sz="1900" dirty="0">
                <a:latin typeface="Calibri" panose="020F0502020204030204" pitchFamily="34" charset="0"/>
              </a:rPr>
              <a:t>Rose: 	Well, why not? It’s a different way of 9 ___________ (relax), I suppose.</a:t>
            </a:r>
          </a:p>
          <a:p>
            <a:pPr marL="719138" indent="-719138">
              <a:spcBef>
                <a:spcPts val="200"/>
              </a:spcBef>
            </a:pPr>
            <a:r>
              <a:rPr lang="en-US" altLang="zh-TW" sz="1900" dirty="0">
                <a:latin typeface="Calibri" panose="020F0502020204030204" pitchFamily="34" charset="0"/>
              </a:rPr>
              <a:t>Matt: 	Yes, that’s right. Well, if you decide 10 ___________ (go) paragliding with your friends, we’ll see you there!</a:t>
            </a:r>
          </a:p>
        </p:txBody>
      </p:sp>
      <p:sp>
        <p:nvSpPr>
          <p:cNvPr id="26" name="矩形 25">
            <a:extLst>
              <a:ext uri="{FF2B5EF4-FFF2-40B4-BE49-F238E27FC236}">
                <a16:creationId xmlns:a16="http://schemas.microsoft.com/office/drawing/2014/main" id="{86A78EF7-2F45-4EEE-8CBC-0EC3CDFDF09E}"/>
              </a:ext>
            </a:extLst>
          </p:cNvPr>
          <p:cNvSpPr/>
          <p:nvPr/>
        </p:nvSpPr>
        <p:spPr>
          <a:xfrm>
            <a:off x="6024084" y="2122668"/>
            <a:ext cx="1177047"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staying</a:t>
            </a:r>
          </a:p>
        </p:txBody>
      </p:sp>
      <p:sp>
        <p:nvSpPr>
          <p:cNvPr id="18" name="矩形 17">
            <a:extLst>
              <a:ext uri="{FF2B5EF4-FFF2-40B4-BE49-F238E27FC236}">
                <a16:creationId xmlns:a16="http://schemas.microsoft.com/office/drawing/2014/main" id="{86A78EF7-2F45-4EEE-8CBC-0EC3CDFDF09E}"/>
              </a:ext>
            </a:extLst>
          </p:cNvPr>
          <p:cNvSpPr/>
          <p:nvPr/>
        </p:nvSpPr>
        <p:spPr>
          <a:xfrm>
            <a:off x="3708505" y="2441198"/>
            <a:ext cx="1248966"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coming</a:t>
            </a:r>
          </a:p>
        </p:txBody>
      </p:sp>
      <p:sp>
        <p:nvSpPr>
          <p:cNvPr id="19" name="矩形 18">
            <a:extLst>
              <a:ext uri="{FF2B5EF4-FFF2-40B4-BE49-F238E27FC236}">
                <a16:creationId xmlns:a16="http://schemas.microsoft.com/office/drawing/2014/main" id="{86A78EF7-2F45-4EEE-8CBC-0EC3CDFDF09E}"/>
              </a:ext>
            </a:extLst>
          </p:cNvPr>
          <p:cNvSpPr/>
          <p:nvPr/>
        </p:nvSpPr>
        <p:spPr>
          <a:xfrm>
            <a:off x="1885837" y="2726448"/>
            <a:ext cx="1064031"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to find</a:t>
            </a:r>
          </a:p>
        </p:txBody>
      </p:sp>
      <p:sp>
        <p:nvSpPr>
          <p:cNvPr id="20" name="矩形 19">
            <a:extLst>
              <a:ext uri="{FF2B5EF4-FFF2-40B4-BE49-F238E27FC236}">
                <a16:creationId xmlns:a16="http://schemas.microsoft.com/office/drawing/2014/main" id="{86A78EF7-2F45-4EEE-8CBC-0EC3CDFDF09E}"/>
              </a:ext>
            </a:extLst>
          </p:cNvPr>
          <p:cNvSpPr/>
          <p:nvPr/>
        </p:nvSpPr>
        <p:spPr>
          <a:xfrm>
            <a:off x="7380793" y="3328368"/>
            <a:ext cx="1043483"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trying</a:t>
            </a:r>
          </a:p>
        </p:txBody>
      </p:sp>
      <p:sp>
        <p:nvSpPr>
          <p:cNvPr id="21" name="矩形 20">
            <a:extLst>
              <a:ext uri="{FF2B5EF4-FFF2-40B4-BE49-F238E27FC236}">
                <a16:creationId xmlns:a16="http://schemas.microsoft.com/office/drawing/2014/main" id="{86A78EF7-2F45-4EEE-8CBC-0EC3CDFDF09E}"/>
              </a:ext>
            </a:extLst>
          </p:cNvPr>
          <p:cNvSpPr/>
          <p:nvPr/>
        </p:nvSpPr>
        <p:spPr>
          <a:xfrm>
            <a:off x="3623881" y="3939084"/>
            <a:ext cx="855652"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to do</a:t>
            </a:r>
          </a:p>
        </p:txBody>
      </p:sp>
      <p:sp>
        <p:nvSpPr>
          <p:cNvPr id="23" name="矩形 22">
            <a:extLst>
              <a:ext uri="{FF2B5EF4-FFF2-40B4-BE49-F238E27FC236}">
                <a16:creationId xmlns:a16="http://schemas.microsoft.com/office/drawing/2014/main" id="{86A78EF7-2F45-4EEE-8CBC-0EC3CDFDF09E}"/>
              </a:ext>
            </a:extLst>
          </p:cNvPr>
          <p:cNvSpPr/>
          <p:nvPr/>
        </p:nvSpPr>
        <p:spPr>
          <a:xfrm>
            <a:off x="2039567" y="4226858"/>
            <a:ext cx="1096567"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lying</a:t>
            </a:r>
          </a:p>
        </p:txBody>
      </p:sp>
      <p:sp>
        <p:nvSpPr>
          <p:cNvPr id="30" name="矩形 29">
            <a:extLst>
              <a:ext uri="{FF2B5EF4-FFF2-40B4-BE49-F238E27FC236}">
                <a16:creationId xmlns:a16="http://schemas.microsoft.com/office/drawing/2014/main" id="{D98CDB17-2637-4B6C-9B63-F00EFD9B1C44}"/>
              </a:ext>
            </a:extLst>
          </p:cNvPr>
          <p:cNvSpPr/>
          <p:nvPr/>
        </p:nvSpPr>
        <p:spPr>
          <a:xfrm>
            <a:off x="7115078" y="80898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63</a:t>
            </a:r>
            <a:endParaRPr lang="zh-TW" altLang="en-US" dirty="0">
              <a:solidFill>
                <a:schemeClr val="bg1">
                  <a:lumMod val="50000"/>
                </a:schemeClr>
              </a:solidFill>
              <a:latin typeface="Calibri" panose="020F0502020204030204" pitchFamily="34" charset="0"/>
            </a:endParaRPr>
          </a:p>
        </p:txBody>
      </p:sp>
      <p:pic>
        <p:nvPicPr>
          <p:cNvPr id="3" name="life_2e_intermediate_sb_track_6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72584" y="711512"/>
            <a:ext cx="609600" cy="609600"/>
          </a:xfrm>
          <a:prstGeom prst="rect">
            <a:avLst/>
          </a:prstGeom>
        </p:spPr>
      </p:pic>
      <p:sp>
        <p:nvSpPr>
          <p:cNvPr id="14" name="矩形 13">
            <a:extLst>
              <a:ext uri="{FF2B5EF4-FFF2-40B4-BE49-F238E27FC236}">
                <a16:creationId xmlns:a16="http://schemas.microsoft.com/office/drawing/2014/main" id="{86A78EF7-2F45-4EEE-8CBC-0EC3CDFDF09E}"/>
              </a:ext>
            </a:extLst>
          </p:cNvPr>
          <p:cNvSpPr/>
          <p:nvPr/>
        </p:nvSpPr>
        <p:spPr>
          <a:xfrm>
            <a:off x="4432641" y="4544217"/>
            <a:ext cx="955388"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doing</a:t>
            </a:r>
          </a:p>
        </p:txBody>
      </p:sp>
      <p:sp>
        <p:nvSpPr>
          <p:cNvPr id="15" name="矩形 14">
            <a:extLst>
              <a:ext uri="{FF2B5EF4-FFF2-40B4-BE49-F238E27FC236}">
                <a16:creationId xmlns:a16="http://schemas.microsoft.com/office/drawing/2014/main" id="{86A78EF7-2F45-4EEE-8CBC-0EC3CDFDF09E}"/>
              </a:ext>
            </a:extLst>
          </p:cNvPr>
          <p:cNvSpPr/>
          <p:nvPr/>
        </p:nvSpPr>
        <p:spPr>
          <a:xfrm>
            <a:off x="2937448" y="4831958"/>
            <a:ext cx="1180544"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to move</a:t>
            </a:r>
          </a:p>
        </p:txBody>
      </p:sp>
      <p:sp>
        <p:nvSpPr>
          <p:cNvPr id="16" name="矩形 15">
            <a:extLst>
              <a:ext uri="{FF2B5EF4-FFF2-40B4-BE49-F238E27FC236}">
                <a16:creationId xmlns:a16="http://schemas.microsoft.com/office/drawing/2014/main" id="{86A78EF7-2F45-4EEE-8CBC-0EC3CDFDF09E}"/>
              </a:ext>
            </a:extLst>
          </p:cNvPr>
          <p:cNvSpPr/>
          <p:nvPr/>
        </p:nvSpPr>
        <p:spPr>
          <a:xfrm>
            <a:off x="5448469" y="5141046"/>
            <a:ext cx="1152783"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relaxing</a:t>
            </a:r>
          </a:p>
        </p:txBody>
      </p:sp>
      <p:sp>
        <p:nvSpPr>
          <p:cNvPr id="17" name="矩形 16">
            <a:extLst>
              <a:ext uri="{FF2B5EF4-FFF2-40B4-BE49-F238E27FC236}">
                <a16:creationId xmlns:a16="http://schemas.microsoft.com/office/drawing/2014/main" id="{86A78EF7-2F45-4EEE-8CBC-0EC3CDFDF09E}"/>
              </a:ext>
            </a:extLst>
          </p:cNvPr>
          <p:cNvSpPr/>
          <p:nvPr/>
        </p:nvSpPr>
        <p:spPr>
          <a:xfrm>
            <a:off x="5538245" y="5459576"/>
            <a:ext cx="877894"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to go</a:t>
            </a:r>
          </a:p>
        </p:txBody>
      </p:sp>
    </p:spTree>
    <p:extLst>
      <p:ext uri="{BB962C8B-B14F-4D97-AF65-F5344CB8AC3E}">
        <p14:creationId xmlns:p14="http://schemas.microsoft.com/office/powerpoint/2010/main"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wipe(left)">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wipe(left)">
                                      <p:cBhvr>
                                        <p:cTn id="22" dur="500"/>
                                        <p:tgtEl>
                                          <p:spTgt spid="2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wipe(left)">
                                      <p:cBhvr>
                                        <p:cTn id="27" dur="500"/>
                                        <p:tgtEl>
                                          <p:spTgt spid="2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wipe(left)">
                                      <p:cBhvr>
                                        <p:cTn id="32" dur="500"/>
                                        <p:tgtEl>
                                          <p:spTgt spid="2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wipe(left)">
                                      <p:cBhvr>
                                        <p:cTn id="37" dur="500"/>
                                        <p:tgtEl>
                                          <p:spTgt spid="1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wipe(left)">
                                      <p:cBhvr>
                                        <p:cTn id="42" dur="500"/>
                                        <p:tgtEl>
                                          <p:spTgt spid="1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wipe(left)">
                                      <p:cBhvr>
                                        <p:cTn id="47" dur="500"/>
                                        <p:tgtEl>
                                          <p:spTgt spid="1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wipe(left)">
                                      <p:cBhvr>
                                        <p:cTn id="5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3" restart="whenNotActive" fill="hold" evtFilter="cancelBubble" nodeType="interactiveSeq">
                <p:stCondLst>
                  <p:cond evt="onClick" delay="0">
                    <p:tgtEl>
                      <p:spTgt spid="3"/>
                    </p:tgtEl>
                  </p:cond>
                </p:stCondLst>
                <p:endSync evt="end" delay="0">
                  <p:rtn val="all"/>
                </p:endSync>
                <p:childTnLst>
                  <p:par>
                    <p:cTn id="54" fill="hold">
                      <p:stCondLst>
                        <p:cond delay="0"/>
                      </p:stCondLst>
                      <p:childTnLst>
                        <p:par>
                          <p:cTn id="55" fill="hold">
                            <p:stCondLst>
                              <p:cond delay="0"/>
                            </p:stCondLst>
                            <p:childTnLst>
                              <p:par>
                                <p:cTn id="56" presetID="1" presetClass="mediacall" presetSubtype="0" fill="hold" nodeType="clickEffect">
                                  <p:stCondLst>
                                    <p:cond delay="0"/>
                                  </p:stCondLst>
                                  <p:childTnLst>
                                    <p:cmd type="call" cmd="playFrom(0.0)">
                                      <p:cBhvr>
                                        <p:cTn id="57" dur="59324" fill="hold"/>
                                        <p:tgtEl>
                                          <p:spTgt spid="3"/>
                                        </p:tgtEl>
                                      </p:cBhvr>
                                    </p:cmd>
                                  </p:childTnLst>
                                </p:cTn>
                              </p:par>
                            </p:childTnLst>
                          </p:cTn>
                        </p:par>
                      </p:childTnLst>
                    </p:cTn>
                  </p:par>
                </p:childTnLst>
              </p:cTn>
              <p:nextCondLst>
                <p:cond evt="onClick" delay="0">
                  <p:tgtEl>
                    <p:spTgt spid="3"/>
                  </p:tgtEl>
                </p:cond>
              </p:nextCondLst>
            </p:seq>
            <p:audio>
              <p:cMediaNode vol="80000">
                <p:cTn id="58" fill="hold" display="0">
                  <p:stCondLst>
                    <p:cond delay="indefinite"/>
                  </p:stCondLst>
                  <p:endCondLst>
                    <p:cond evt="onStopAudio" delay="0">
                      <p:tgtEl>
                        <p:sldTgt/>
                      </p:tgtEl>
                    </p:cond>
                  </p:endCondLst>
                </p:cTn>
                <p:tgtEl>
                  <p:spTgt spid="3"/>
                </p:tgtEl>
              </p:cMediaNode>
            </p:audio>
          </p:childTnLst>
        </p:cTn>
      </p:par>
    </p:tnLst>
    <p:bldLst>
      <p:bldP spid="26" grpId="0" build="p"/>
      <p:bldP spid="18" grpId="0" build="p"/>
      <p:bldP spid="19" grpId="0" build="p"/>
      <p:bldP spid="20" grpId="0" build="p"/>
      <p:bldP spid="21" grpId="0" build="p"/>
      <p:bldP spid="23" grpId="0" build="p"/>
      <p:bldP spid="14" grpId="0" build="p"/>
      <p:bldP spid="15" grpId="0" build="p"/>
      <p:bldP spid="16" grpId="0" build="p"/>
      <p:bldP spid="1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74924" y="823153"/>
            <a:ext cx="8352928" cy="4909036"/>
          </a:xfrm>
          <a:prstGeom prst="rect">
            <a:avLst/>
          </a:prstGeom>
          <a:ln>
            <a:solidFill>
              <a:srgbClr val="0000E1"/>
            </a:solidFill>
          </a:ln>
        </p:spPr>
        <p:txBody>
          <a:bodyPr wrap="square">
            <a:spAutoFit/>
          </a:bodyPr>
          <a:lstStyle/>
          <a:p>
            <a:pPr>
              <a:spcBef>
                <a:spcPts val="300"/>
              </a:spcBef>
            </a:pPr>
            <a:r>
              <a:rPr lang="en-US" altLang="zh-TW" b="1" dirty="0">
                <a:solidFill>
                  <a:srgbClr val="0000E1"/>
                </a:solidFill>
                <a:latin typeface="Calibri" panose="020F0502020204030204" pitchFamily="34" charset="0"/>
                <a:cs typeface="Arial" pitchFamily="34" charset="0"/>
              </a:rPr>
              <a:t>R = Rose, M = Matt</a:t>
            </a:r>
          </a:p>
          <a:p>
            <a:pPr marL="360363" indent="-360363">
              <a:spcBef>
                <a:spcPts val="300"/>
              </a:spcBef>
            </a:pPr>
            <a:r>
              <a:rPr lang="en-US" altLang="zh-TW" b="1" dirty="0">
                <a:solidFill>
                  <a:srgbClr val="0000E1"/>
                </a:solidFill>
                <a:latin typeface="Calibri" panose="020F0502020204030204" pitchFamily="34" charset="0"/>
                <a:cs typeface="Arial" pitchFamily="34" charset="0"/>
              </a:rPr>
              <a:t>R: 	</a:t>
            </a:r>
            <a:r>
              <a:rPr lang="en-US" altLang="zh-TW" dirty="0">
                <a:solidFill>
                  <a:srgbClr val="0000E1"/>
                </a:solidFill>
                <a:latin typeface="Calibri" panose="020F0502020204030204" pitchFamily="34" charset="0"/>
                <a:cs typeface="Arial" pitchFamily="34" charset="0"/>
              </a:rPr>
              <a:t>Hi there, I’m Rose.</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Hi, I’m Matt.</a:t>
            </a:r>
          </a:p>
          <a:p>
            <a:pPr marL="360363" indent="-360363">
              <a:spcBef>
                <a:spcPts val="300"/>
              </a:spcBef>
            </a:pPr>
            <a:r>
              <a:rPr lang="en-US" altLang="zh-TW" b="1" dirty="0">
                <a:solidFill>
                  <a:srgbClr val="0000E1"/>
                </a:solidFill>
                <a:latin typeface="Calibri" panose="020F0502020204030204" pitchFamily="34" charset="0"/>
                <a:cs typeface="Arial" pitchFamily="34" charset="0"/>
              </a:rPr>
              <a:t>R: 	</a:t>
            </a:r>
            <a:r>
              <a:rPr lang="en-US" altLang="zh-TW" dirty="0">
                <a:solidFill>
                  <a:srgbClr val="0000E1"/>
                </a:solidFill>
                <a:latin typeface="Calibri" panose="020F0502020204030204" pitchFamily="34" charset="0"/>
                <a:cs typeface="Arial" pitchFamily="34" charset="0"/>
              </a:rPr>
              <a:t>Is this your first time in Corfu?</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No, actually. We come every year. We</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love staying here.</a:t>
            </a:r>
          </a:p>
          <a:p>
            <a:pPr marL="360363" indent="-360363">
              <a:spcBef>
                <a:spcPts val="300"/>
              </a:spcBef>
            </a:pPr>
            <a:r>
              <a:rPr lang="en-US" altLang="zh-TW" b="1" dirty="0">
                <a:solidFill>
                  <a:srgbClr val="0000E1"/>
                </a:solidFill>
                <a:latin typeface="Calibri" panose="020F0502020204030204" pitchFamily="34" charset="0"/>
                <a:cs typeface="Arial" pitchFamily="34" charset="0"/>
              </a:rPr>
              <a:t>R: 	</a:t>
            </a:r>
            <a:r>
              <a:rPr lang="en-US" altLang="zh-TW" dirty="0">
                <a:solidFill>
                  <a:srgbClr val="0000E1"/>
                </a:solidFill>
                <a:latin typeface="Calibri" panose="020F0502020204030204" pitchFamily="34" charset="0"/>
                <a:cs typeface="Arial" pitchFamily="34" charset="0"/>
              </a:rPr>
              <a:t>So do we. We keep coming back</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year after year. It’s hard to find</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somewhere with everything you</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need for a holiday – great beaches,</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fantastic weather and something for</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everyone to do.</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I know. Actually, there’s a paragliding</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class later – I fancy trying that.</a:t>
            </a:r>
          </a:p>
          <a:p>
            <a:pPr marL="360363" indent="-360363">
              <a:spcBef>
                <a:spcPts val="300"/>
              </a:spcBef>
            </a:pPr>
            <a:r>
              <a:rPr lang="en-US" altLang="zh-TW" b="1" dirty="0">
                <a:solidFill>
                  <a:srgbClr val="0000E1"/>
                </a:solidFill>
                <a:latin typeface="Calibri" panose="020F0502020204030204" pitchFamily="34" charset="0"/>
                <a:cs typeface="Arial" pitchFamily="34" charset="0"/>
              </a:rPr>
              <a:t>R: 	</a:t>
            </a:r>
            <a:r>
              <a:rPr lang="en-US" altLang="zh-TW" dirty="0">
                <a:solidFill>
                  <a:srgbClr val="0000E1"/>
                </a:solidFill>
                <a:latin typeface="Calibri" panose="020F0502020204030204" pitchFamily="34" charset="0"/>
                <a:cs typeface="Arial" pitchFamily="34" charset="0"/>
              </a:rPr>
              <a:t>My friends want to do that too! To be</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honest, lying by the pool is my idea</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of a holiday.</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Oh, I get a bit bored with doing that</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after the first day or two. I need to</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move around and do things.</a:t>
            </a:r>
          </a:p>
          <a:p>
            <a:pPr marL="360363" indent="-360363">
              <a:spcBef>
                <a:spcPts val="300"/>
              </a:spcBef>
            </a:pPr>
            <a:r>
              <a:rPr lang="en-US" altLang="zh-TW" b="1" dirty="0">
                <a:solidFill>
                  <a:srgbClr val="0000E1"/>
                </a:solidFill>
                <a:latin typeface="Calibri" panose="020F0502020204030204" pitchFamily="34" charset="0"/>
                <a:cs typeface="Arial" pitchFamily="34" charset="0"/>
              </a:rPr>
              <a:t>R:	</a:t>
            </a:r>
            <a:r>
              <a:rPr lang="en-US" altLang="zh-TW" dirty="0">
                <a:solidFill>
                  <a:srgbClr val="0000E1"/>
                </a:solidFill>
                <a:latin typeface="Calibri" panose="020F0502020204030204" pitchFamily="34" charset="0"/>
                <a:cs typeface="Arial" pitchFamily="34" charset="0"/>
              </a:rPr>
              <a:t>Well, why not? It’s a different way of</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relaxing, I suppose.</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Yes, that’s right. Well, if you decide</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to go paragliding with your friends,</a:t>
            </a:r>
            <a:r>
              <a:rPr lang="zh-TW" altLang="en-US" dirty="0">
                <a:solidFill>
                  <a:srgbClr val="0000E1"/>
                </a:solidFill>
                <a:latin typeface="Calibri" panose="020F0502020204030204" pitchFamily="34" charset="0"/>
                <a:cs typeface="Arial" pitchFamily="34" charset="0"/>
              </a:rPr>
              <a:t> </a:t>
            </a:r>
            <a:r>
              <a:rPr lang="en-US" altLang="zh-TW" dirty="0">
                <a:solidFill>
                  <a:srgbClr val="0000E1"/>
                </a:solidFill>
                <a:latin typeface="Calibri" panose="020F0502020204030204" pitchFamily="34" charset="0"/>
                <a:cs typeface="Arial" pitchFamily="34" charset="0"/>
              </a:rPr>
              <a:t>we’ll see you there!</a:t>
            </a:r>
          </a:p>
        </p:txBody>
      </p:sp>
      <p:sp>
        <p:nvSpPr>
          <p:cNvPr id="9" name="矩形 8">
            <a:extLst>
              <a:ext uri="{FF2B5EF4-FFF2-40B4-BE49-F238E27FC236}">
                <a16:creationId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63</a:t>
            </a:r>
            <a:endParaRPr lang="zh-TW" altLang="en-US" dirty="0">
              <a:solidFill>
                <a:schemeClr val="bg1">
                  <a:lumMod val="50000"/>
                </a:schemeClr>
              </a:solidFill>
              <a:latin typeface="Calibri" panose="020F0502020204030204" pitchFamily="34" charset="0"/>
            </a:endParaRPr>
          </a:p>
        </p:txBody>
      </p:sp>
      <p:pic>
        <p:nvPicPr>
          <p:cNvPr id="5" name="life_2e_intermediate_sb_track_6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185" y="213553"/>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59324"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7F5FFBD5-A7FF-41AA-A864-6B5C18854EC4}"/>
              </a:ext>
            </a:extLst>
          </p:cNvPr>
          <p:cNvSpPr/>
          <p:nvPr/>
        </p:nvSpPr>
        <p:spPr>
          <a:xfrm>
            <a:off x="650299" y="2020995"/>
            <a:ext cx="8143741" cy="3862596"/>
          </a:xfrm>
          <a:prstGeom prst="rect">
            <a:avLst/>
          </a:prstGeom>
        </p:spPr>
        <p:txBody>
          <a:bodyPr wrap="square">
            <a:spAutoFit/>
          </a:bodyPr>
          <a:lstStyle/>
          <a:p>
            <a:pPr marL="361950" indent="-361950">
              <a:spcBef>
                <a:spcPts val="600"/>
              </a:spcBef>
            </a:pPr>
            <a:r>
              <a:rPr lang="en-US" altLang="zh-TW" sz="2000" dirty="0">
                <a:solidFill>
                  <a:srgbClr val="000000"/>
                </a:solidFill>
                <a:latin typeface="Calibri" panose="020F0502020204030204" pitchFamily="34" charset="0"/>
              </a:rPr>
              <a:t>1 	I enjoy … .</a:t>
            </a:r>
          </a:p>
          <a:p>
            <a:pPr marL="361950" indent="-361950">
              <a:spcBef>
                <a:spcPts val="600"/>
              </a:spcBef>
            </a:pPr>
            <a:r>
              <a:rPr lang="en-US" altLang="zh-TW" sz="2000" dirty="0">
                <a:solidFill>
                  <a:srgbClr val="000000"/>
                </a:solidFill>
                <a:latin typeface="Calibri" panose="020F0502020204030204" pitchFamily="34" charset="0"/>
              </a:rPr>
              <a:t>2 	I quite fancy … .</a:t>
            </a:r>
          </a:p>
          <a:p>
            <a:pPr marL="361950" indent="-361950">
              <a:spcBef>
                <a:spcPts val="600"/>
              </a:spcBef>
            </a:pPr>
            <a:r>
              <a:rPr lang="en-US" altLang="zh-TW" sz="2000" dirty="0">
                <a:solidFill>
                  <a:srgbClr val="000000"/>
                </a:solidFill>
                <a:latin typeface="Calibri" panose="020F0502020204030204" pitchFamily="34" charset="0"/>
              </a:rPr>
              <a:t>3 	I don’t mind … .</a:t>
            </a:r>
          </a:p>
          <a:p>
            <a:pPr marL="361950" indent="-361950">
              <a:spcBef>
                <a:spcPts val="600"/>
              </a:spcBef>
            </a:pPr>
            <a:r>
              <a:rPr lang="en-US" altLang="zh-TW" sz="2000" dirty="0">
                <a:solidFill>
                  <a:srgbClr val="000000"/>
                </a:solidFill>
                <a:latin typeface="Calibri" panose="020F0502020204030204" pitchFamily="34" charset="0"/>
              </a:rPr>
              <a:t>4 	I’d like … .</a:t>
            </a:r>
          </a:p>
          <a:p>
            <a:pPr marL="361950" indent="-361950">
              <a:spcBef>
                <a:spcPts val="600"/>
              </a:spcBef>
            </a:pPr>
            <a:r>
              <a:rPr lang="en-US" altLang="zh-TW" sz="2000" dirty="0">
                <a:solidFill>
                  <a:srgbClr val="000000"/>
                </a:solidFill>
                <a:latin typeface="Calibri" panose="020F0502020204030204" pitchFamily="34" charset="0"/>
              </a:rPr>
              <a:t>5 	I can’t afford … .</a:t>
            </a:r>
          </a:p>
          <a:p>
            <a:pPr marL="361950" indent="-361950">
              <a:spcBef>
                <a:spcPts val="600"/>
              </a:spcBef>
            </a:pPr>
            <a:r>
              <a:rPr lang="en-US" altLang="zh-TW" sz="2000" dirty="0">
                <a:solidFill>
                  <a:srgbClr val="000000"/>
                </a:solidFill>
                <a:latin typeface="Calibri" panose="020F0502020204030204" pitchFamily="34" charset="0"/>
              </a:rPr>
              <a:t>6 	I’m quite keen on … .</a:t>
            </a:r>
          </a:p>
          <a:p>
            <a:pPr marL="361950" indent="-361950">
              <a:spcBef>
                <a:spcPts val="600"/>
              </a:spcBef>
            </a:pPr>
            <a:r>
              <a:rPr lang="en-US" altLang="zh-TW" sz="2000" dirty="0">
                <a:solidFill>
                  <a:srgbClr val="000000"/>
                </a:solidFill>
                <a:latin typeface="Calibri" panose="020F0502020204030204" pitchFamily="34" charset="0"/>
              </a:rPr>
              <a:t>7 	I don’t like … .</a:t>
            </a:r>
          </a:p>
          <a:p>
            <a:pPr marL="361950" indent="-361950">
              <a:spcBef>
                <a:spcPts val="600"/>
              </a:spcBef>
            </a:pPr>
            <a:r>
              <a:rPr lang="en-US" altLang="zh-TW" sz="2000" dirty="0">
                <a:solidFill>
                  <a:srgbClr val="000000"/>
                </a:solidFill>
                <a:latin typeface="Calibri" panose="020F0502020204030204" pitchFamily="34" charset="0"/>
              </a:rPr>
              <a:t>8 	I’m interested in … .</a:t>
            </a:r>
          </a:p>
          <a:p>
            <a:pPr marL="361950" indent="-361950">
              <a:spcBef>
                <a:spcPts val="600"/>
              </a:spcBef>
            </a:pPr>
            <a:r>
              <a:rPr lang="en-US" altLang="zh-TW" sz="2000" dirty="0">
                <a:solidFill>
                  <a:srgbClr val="000000"/>
                </a:solidFill>
                <a:latin typeface="Calibri" panose="020F0502020204030204" pitchFamily="34" charset="0"/>
              </a:rPr>
              <a:t>9 	I can’t stand … .</a:t>
            </a:r>
          </a:p>
          <a:p>
            <a:pPr marL="361950" indent="-361950">
              <a:spcBef>
                <a:spcPts val="600"/>
              </a:spcBef>
            </a:pPr>
            <a:r>
              <a:rPr lang="en-US" altLang="zh-TW" sz="2000" dirty="0">
                <a:solidFill>
                  <a:srgbClr val="000000"/>
                </a:solidFill>
                <a:latin typeface="Calibri" panose="020F0502020204030204" pitchFamily="34" charset="0"/>
              </a:rPr>
              <a:t>10	I’m happy … .</a:t>
            </a:r>
            <a:endParaRPr lang="zh-TW" altLang="en-US" sz="2000" dirty="0">
              <a:solidFill>
                <a:srgbClr val="000000"/>
              </a:solidFill>
              <a:latin typeface="Calibri" panose="020F0502020204030204" pitchFamily="34" charset="0"/>
            </a:endParaRPr>
          </a:p>
        </p:txBody>
      </p:sp>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people talking about holidays and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Do you think they would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be good holiday companions for you? Which</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person would you prefer to go on holiday with?</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4027064"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Listening and speaking</a:t>
            </a:r>
            <a:endParaRPr lang="zh-TW" altLang="en-US" sz="3200" b="1" dirty="0">
              <a:solidFill>
                <a:srgbClr val="E60000"/>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4" cstate="print"/>
          <a:stretch>
            <a:fillRect/>
          </a:stretch>
        </p:blipFill>
        <p:spPr>
          <a:xfrm>
            <a:off x="4419775" y="284064"/>
            <a:ext cx="1209499" cy="468359"/>
          </a:xfrm>
          <a:prstGeom prst="rect">
            <a:avLst/>
          </a:prstGeom>
        </p:spPr>
      </p:pic>
      <p:sp>
        <p:nvSpPr>
          <p:cNvPr id="8" name="矩形 7">
            <a:extLst>
              <a:ext uri="{FF2B5EF4-FFF2-40B4-BE49-F238E27FC236}">
                <a16:creationId xmlns:a16="http://schemas.microsoft.com/office/drawing/2014/main" id="{D98CDB17-2637-4B6C-9B63-F00EFD9B1C44}"/>
              </a:ext>
            </a:extLst>
          </p:cNvPr>
          <p:cNvSpPr/>
          <p:nvPr/>
        </p:nvSpPr>
        <p:spPr>
          <a:xfrm>
            <a:off x="6926595" y="178679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64</a:t>
            </a:r>
            <a:endParaRPr lang="zh-TW" altLang="en-US" dirty="0">
              <a:solidFill>
                <a:schemeClr val="bg1">
                  <a:lumMod val="50000"/>
                </a:schemeClr>
              </a:solidFill>
              <a:latin typeface="Calibri" panose="020F0502020204030204" pitchFamily="34" charset="0"/>
            </a:endParaRPr>
          </a:p>
        </p:txBody>
      </p:sp>
      <p:pic>
        <p:nvPicPr>
          <p:cNvPr id="12" name="life_2e_intermediate_sb_track_6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84101" y="1705309"/>
            <a:ext cx="609600" cy="609600"/>
          </a:xfrm>
          <a:prstGeom prst="rect">
            <a:avLst/>
          </a:prstGeom>
        </p:spPr>
      </p:pic>
      <p:sp>
        <p:nvSpPr>
          <p:cNvPr id="2" name="矩形 1">
            <a:extLst>
              <a:ext uri="{FF2B5EF4-FFF2-40B4-BE49-F238E27FC236}">
                <a16:creationId xmlns:a16="http://schemas.microsoft.com/office/drawing/2014/main" id="{71F0225E-AEB2-43FD-A0EF-0B111D96DB6E}"/>
              </a:ext>
            </a:extLst>
          </p:cNvPr>
          <p:cNvSpPr/>
          <p:nvPr/>
        </p:nvSpPr>
        <p:spPr>
          <a:xfrm>
            <a:off x="3396343" y="2302439"/>
            <a:ext cx="5529944" cy="3485570"/>
          </a:xfrm>
          <a:prstGeom prst="rect">
            <a:avLst/>
          </a:prstGeom>
        </p:spPr>
        <p:txBody>
          <a:bodyPr wrap="square">
            <a:spAutoFit/>
          </a:bodyPr>
          <a:lstStyle/>
          <a:p>
            <a:pPr marL="446088" indent="-446088">
              <a:spcBef>
                <a:spcPts val="300"/>
              </a:spcBef>
            </a:pPr>
            <a:r>
              <a:rPr lang="en-US" altLang="zh-TW" b="1" dirty="0">
                <a:solidFill>
                  <a:srgbClr val="FF0066"/>
                </a:solidFill>
                <a:latin typeface="Segoe Print" panose="02000600000000000000" pitchFamily="2" charset="0"/>
              </a:rPr>
              <a:t>1 	I enjoy doing lots of sports.</a:t>
            </a:r>
          </a:p>
          <a:p>
            <a:pPr marL="446088" indent="-446088">
              <a:spcBef>
                <a:spcPts val="300"/>
              </a:spcBef>
            </a:pPr>
            <a:r>
              <a:rPr lang="en-US" altLang="zh-TW" b="1" dirty="0">
                <a:solidFill>
                  <a:srgbClr val="FF0066"/>
                </a:solidFill>
                <a:latin typeface="Segoe Print" panose="02000600000000000000" pitchFamily="2" charset="0"/>
              </a:rPr>
              <a:t>2 	I quite fancy trying extreme sports.</a:t>
            </a:r>
          </a:p>
          <a:p>
            <a:pPr marL="446088" indent="-446088">
              <a:spcBef>
                <a:spcPts val="300"/>
              </a:spcBef>
            </a:pPr>
            <a:r>
              <a:rPr lang="en-US" altLang="zh-TW" b="1" dirty="0">
                <a:solidFill>
                  <a:srgbClr val="FF0066"/>
                </a:solidFill>
                <a:latin typeface="Segoe Print" panose="02000600000000000000" pitchFamily="2" charset="0"/>
              </a:rPr>
              <a:t>3 	I don’t mind walking long distances.</a:t>
            </a:r>
          </a:p>
          <a:p>
            <a:pPr marL="446088" indent="-446088">
              <a:spcBef>
                <a:spcPts val="300"/>
              </a:spcBef>
            </a:pPr>
            <a:r>
              <a:rPr lang="en-US" altLang="zh-TW" b="1" dirty="0">
                <a:solidFill>
                  <a:srgbClr val="FF0066"/>
                </a:solidFill>
                <a:latin typeface="Segoe Print" panose="02000600000000000000" pitchFamily="2" charset="0"/>
              </a:rPr>
              <a:t>4 	I’d like to see somewhere spectacular.</a:t>
            </a:r>
          </a:p>
          <a:p>
            <a:pPr marL="446088" indent="-446088">
              <a:spcBef>
                <a:spcPts val="300"/>
              </a:spcBef>
            </a:pPr>
            <a:r>
              <a:rPr lang="en-US" altLang="zh-TW" b="1" dirty="0">
                <a:solidFill>
                  <a:srgbClr val="FF0066"/>
                </a:solidFill>
                <a:latin typeface="Segoe Print" panose="02000600000000000000" pitchFamily="2" charset="0"/>
              </a:rPr>
              <a:t>5 	I can’t afford to go away for more than a week.</a:t>
            </a:r>
          </a:p>
          <a:p>
            <a:pPr marL="446088" indent="-446088">
              <a:spcBef>
                <a:spcPts val="300"/>
              </a:spcBef>
            </a:pPr>
            <a:r>
              <a:rPr lang="en-US" altLang="zh-TW" b="1" dirty="0">
                <a:solidFill>
                  <a:srgbClr val="FF0066"/>
                </a:solidFill>
                <a:latin typeface="Segoe Print" panose="02000600000000000000" pitchFamily="2" charset="0"/>
              </a:rPr>
              <a:t>6 	I’m quite keen on visiting historical places.</a:t>
            </a:r>
          </a:p>
          <a:p>
            <a:pPr marL="446088" indent="-446088">
              <a:spcBef>
                <a:spcPts val="300"/>
              </a:spcBef>
            </a:pPr>
            <a:r>
              <a:rPr lang="en-US" altLang="zh-TW" b="1" dirty="0">
                <a:solidFill>
                  <a:srgbClr val="FF0066"/>
                </a:solidFill>
                <a:latin typeface="Segoe Print" panose="02000600000000000000" pitchFamily="2" charset="0"/>
              </a:rPr>
              <a:t>7 	I don’t like sleeping outdoors.</a:t>
            </a:r>
          </a:p>
          <a:p>
            <a:pPr marL="446088" indent="-446088">
              <a:spcBef>
                <a:spcPts val="300"/>
              </a:spcBef>
            </a:pPr>
            <a:r>
              <a:rPr lang="en-US" altLang="zh-TW" b="1" dirty="0">
                <a:solidFill>
                  <a:srgbClr val="FF0066"/>
                </a:solidFill>
                <a:latin typeface="Segoe Print" panose="02000600000000000000" pitchFamily="2" charset="0"/>
              </a:rPr>
              <a:t>8 	I’m interested in learning other languages.</a:t>
            </a:r>
          </a:p>
          <a:p>
            <a:pPr marL="446088" indent="-446088">
              <a:spcBef>
                <a:spcPts val="300"/>
              </a:spcBef>
            </a:pPr>
            <a:r>
              <a:rPr lang="en-US" altLang="zh-TW" b="1" dirty="0">
                <a:solidFill>
                  <a:srgbClr val="FF0066"/>
                </a:solidFill>
                <a:latin typeface="Segoe Print" panose="02000600000000000000" pitchFamily="2" charset="0"/>
              </a:rPr>
              <a:t>9 	I can’t stand being in the sun.</a:t>
            </a:r>
          </a:p>
          <a:p>
            <a:pPr marL="446088" indent="-446088">
              <a:spcBef>
                <a:spcPts val="300"/>
              </a:spcBef>
            </a:pPr>
            <a:r>
              <a:rPr lang="en-US" altLang="zh-TW" b="1" dirty="0">
                <a:solidFill>
                  <a:srgbClr val="FF0066"/>
                </a:solidFill>
                <a:latin typeface="Segoe Print" panose="02000600000000000000" pitchFamily="2" charset="0"/>
              </a:rPr>
              <a:t>10	I’m happy to share a room.</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05255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wipe(left)">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wipe(left)">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3" restart="whenNotActive" fill="hold" evtFilter="cancelBubble" nodeType="interactiveSeq">
                <p:stCondLst>
                  <p:cond evt="onClick" delay="0">
                    <p:tgtEl>
                      <p:spTgt spid="12"/>
                    </p:tgtEl>
                  </p:cond>
                </p:stCondLst>
                <p:endSync evt="end" delay="0">
                  <p:rtn val="all"/>
                </p:endSync>
                <p:childTnLst>
                  <p:par>
                    <p:cTn id="54" fill="hold">
                      <p:stCondLst>
                        <p:cond delay="0"/>
                      </p:stCondLst>
                      <p:childTnLst>
                        <p:par>
                          <p:cTn id="55" fill="hold">
                            <p:stCondLst>
                              <p:cond delay="0"/>
                            </p:stCondLst>
                            <p:childTnLst>
                              <p:par>
                                <p:cTn id="56" presetID="1" presetClass="mediacall" presetSubtype="0" fill="hold" nodeType="clickEffect">
                                  <p:stCondLst>
                                    <p:cond delay="0"/>
                                  </p:stCondLst>
                                  <p:childTnLst>
                                    <p:cmd type="call" cmd="playFrom(0.0)">
                                      <p:cBhvr>
                                        <p:cTn id="57" dur="65698" fill="hold"/>
                                        <p:tgtEl>
                                          <p:spTgt spid="12"/>
                                        </p:tgtEl>
                                      </p:cBhvr>
                                    </p:cmd>
                                  </p:childTnLst>
                                </p:cTn>
                              </p:par>
                            </p:childTnLst>
                          </p:cTn>
                        </p:par>
                      </p:childTnLst>
                    </p:cTn>
                  </p:par>
                </p:childTnLst>
              </p:cTn>
              <p:nextCondLst>
                <p:cond evt="onClick" delay="0">
                  <p:tgtEl>
                    <p:spTgt spid="12"/>
                  </p:tgtEl>
                </p:cond>
              </p:nextCondLst>
            </p:seq>
            <p:audio>
              <p:cMediaNode vol="80000">
                <p:cTn id="58" fill="hold" display="0">
                  <p:stCondLst>
                    <p:cond delay="indefinite"/>
                  </p:stCondLst>
                  <p:endCondLst>
                    <p:cond evt="onStopAudio" delay="0">
                      <p:tgtEl>
                        <p:sldTgt/>
                      </p:tgtEl>
                    </p:cond>
                  </p:endCondLst>
                </p:cTn>
                <p:tgtEl>
                  <p:spTgt spid="12"/>
                </p:tgtEl>
              </p:cMediaNode>
            </p:audio>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70F2E2E-EDD8-4286-B858-E981E9AC3AFD}"/>
              </a:ext>
            </a:extLst>
          </p:cNvPr>
          <p:cNvSpPr/>
          <p:nvPr/>
        </p:nvSpPr>
        <p:spPr>
          <a:xfrm>
            <a:off x="451556" y="1290396"/>
            <a:ext cx="8342487" cy="4385816"/>
          </a:xfrm>
          <a:prstGeom prst="rect">
            <a:avLst/>
          </a:prstGeom>
        </p:spPr>
        <p:txBody>
          <a:bodyPr wrap="square">
            <a:spAutoFit/>
          </a:bodyPr>
          <a:lstStyle/>
          <a:p>
            <a:pPr>
              <a:spcBef>
                <a:spcPts val="600"/>
              </a:spcBef>
            </a:pPr>
            <a:r>
              <a:rPr lang="en-US" altLang="zh-TW" sz="3600" dirty="0">
                <a:solidFill>
                  <a:srgbClr val="000000"/>
                </a:solidFill>
                <a:latin typeface="Calibri" panose="020F0502020204030204" pitchFamily="34" charset="0"/>
              </a:rPr>
              <a:t>FEATURES</a:t>
            </a:r>
          </a:p>
          <a:p>
            <a:pPr>
              <a:spcBef>
                <a:spcPts val="600"/>
              </a:spcBef>
            </a:pPr>
            <a:r>
              <a:rPr lang="en-US" altLang="zh-TW" sz="2800" b="1" dirty="0">
                <a:solidFill>
                  <a:srgbClr val="E60000"/>
                </a:solidFill>
                <a:latin typeface="Calibri" panose="020F0502020204030204" pitchFamily="34" charset="0"/>
              </a:rPr>
              <a:t>94</a:t>
            </a:r>
            <a:r>
              <a:rPr lang="en-US" altLang="zh-TW" sz="2800" dirty="0"/>
              <a:t>   </a:t>
            </a:r>
            <a:r>
              <a:rPr lang="en-US" altLang="zh-TW" sz="2800" b="1" dirty="0">
                <a:solidFill>
                  <a:srgbClr val="000000"/>
                </a:solidFill>
                <a:latin typeface="Calibri" panose="020F0502020204030204" pitchFamily="34" charset="0"/>
              </a:rPr>
              <a:t>Holidays and memories</a:t>
            </a:r>
          </a:p>
          <a:p>
            <a:r>
              <a:rPr lang="en-US" altLang="zh-TW" dirty="0">
                <a:solidFill>
                  <a:srgbClr val="000000"/>
                </a:solidFill>
                <a:latin typeface="Calibri" panose="020F0502020204030204" pitchFamily="34" charset="0"/>
              </a:rPr>
              <a:t>            Writers return to their roots</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96   </a:t>
            </a:r>
            <a:r>
              <a:rPr lang="en-US" altLang="zh-TW" sz="2800" b="1" dirty="0">
                <a:solidFill>
                  <a:srgbClr val="000000"/>
                </a:solidFill>
                <a:latin typeface="Calibri" panose="020F0502020204030204" pitchFamily="34" charset="0"/>
              </a:rPr>
              <a:t>Walking for wildlife</a:t>
            </a:r>
          </a:p>
          <a:p>
            <a:r>
              <a:rPr lang="en-US" altLang="zh-TW" dirty="0">
                <a:solidFill>
                  <a:srgbClr val="000000"/>
                </a:solidFill>
                <a:latin typeface="Calibri" panose="020F0502020204030204" pitchFamily="34" charset="0"/>
              </a:rPr>
              <a:t>            Mike Fay: a personal approach to saving wild places</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98   </a:t>
            </a:r>
            <a:r>
              <a:rPr lang="en-US" altLang="zh-TW" sz="2800" b="1" dirty="0">
                <a:solidFill>
                  <a:srgbClr val="000000"/>
                </a:solidFill>
                <a:latin typeface="Calibri" panose="020F0502020204030204" pitchFamily="34" charset="0"/>
              </a:rPr>
              <a:t>All aboard!</a:t>
            </a:r>
          </a:p>
          <a:p>
            <a:r>
              <a:rPr lang="en-US" altLang="zh-TW" dirty="0">
                <a:solidFill>
                  <a:srgbClr val="000000"/>
                </a:solidFill>
                <a:latin typeface="Calibri" panose="020F0502020204030204" pitchFamily="34" charset="0"/>
              </a:rPr>
              <a:t>             A report on global tourism</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102</a:t>
            </a:r>
            <a:r>
              <a:rPr lang="en-US" altLang="zh-TW" sz="2800" dirty="0"/>
              <a:t> </a:t>
            </a:r>
            <a:r>
              <a:rPr lang="en-US" altLang="zh-TW" sz="2800" b="1" dirty="0">
                <a:solidFill>
                  <a:srgbClr val="000000"/>
                </a:solidFill>
                <a:latin typeface="Calibri" panose="020F0502020204030204" pitchFamily="34" charset="0"/>
              </a:rPr>
              <a:t>Questions and answers</a:t>
            </a:r>
          </a:p>
          <a:p>
            <a:r>
              <a:rPr lang="en-US" altLang="zh-TW" dirty="0">
                <a:solidFill>
                  <a:srgbClr val="000000"/>
                </a:solidFill>
                <a:latin typeface="Calibri" panose="020F0502020204030204" pitchFamily="34" charset="0"/>
              </a:rPr>
              <a:t>             A video about National Geographic Explorers’ lives</a:t>
            </a:r>
            <a:endParaRPr lang="zh-TW" altLang="en-US" dirty="0">
              <a:solidFill>
                <a:srgbClr val="000000"/>
              </a:solidFill>
              <a:latin typeface="Calibri" panose="020F0502020204030204" pitchFamily="34" charset="0"/>
            </a:endParaRPr>
          </a:p>
        </p:txBody>
      </p:sp>
      <p:sp>
        <p:nvSpPr>
          <p:cNvPr id="5" name="文字方塊 4">
            <a:extLst>
              <a:ext uri="{FF2B5EF4-FFF2-40B4-BE49-F238E27FC236}">
                <a16:creationId xmlns:a16="http://schemas.microsoft.com/office/drawing/2014/main" id="{E280D63F-1623-4666-9244-9E78AE427BE6}"/>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8-p. 93</a:t>
            </a:r>
            <a:endParaRPr lang="zh-TW" altLang="en-US" sz="1200" b="1" dirty="0">
              <a:solidFill>
                <a:schemeClr val="tx1">
                  <a:lumMod val="50000"/>
                  <a:lumOff val="50000"/>
                </a:schemeClr>
              </a:solidFill>
              <a:latin typeface="Calibri" panose="020F0502020204030204" pitchFamily="34" charset="0"/>
            </a:endParaRPr>
          </a:p>
        </p:txBody>
      </p:sp>
      <p:pic>
        <p:nvPicPr>
          <p:cNvPr id="2" name="圖片 1">
            <a:extLst>
              <a:ext uri="{FF2B5EF4-FFF2-40B4-BE49-F238E27FC236}">
                <a16:creationId xmlns:a16="http://schemas.microsoft.com/office/drawing/2014/main" id="{5E9D24BC-028A-4236-A2EC-E6E0BC0392D8}"/>
              </a:ext>
            </a:extLst>
          </p:cNvPr>
          <p:cNvPicPr>
            <a:picLocks noChangeAspect="1"/>
          </p:cNvPicPr>
          <p:nvPr/>
        </p:nvPicPr>
        <p:blipFill>
          <a:blip r:embed="rId2"/>
          <a:stretch>
            <a:fillRect/>
          </a:stretch>
        </p:blipFill>
        <p:spPr>
          <a:xfrm>
            <a:off x="0" y="-15802"/>
            <a:ext cx="9144000" cy="1300294"/>
          </a:xfrm>
          <a:prstGeom prst="rect">
            <a:avLst/>
          </a:prstGeom>
        </p:spPr>
      </p:pic>
    </p:spTree>
    <p:extLst>
      <p:ext uri="{BB962C8B-B14F-4D97-AF65-F5344CB8AC3E}">
        <p14:creationId xmlns:p14="http://schemas.microsoft.com/office/powerpoint/2010/main" val="3920758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2D30345B-59BA-49A5-94B6-209FEA0D2963}"/>
              </a:ext>
            </a:extLst>
          </p:cNvPr>
          <p:cNvSpPr/>
          <p:nvPr/>
        </p:nvSpPr>
        <p:spPr>
          <a:xfrm>
            <a:off x="304909" y="309431"/>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Think about how you would complete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sentences in Exercise 10. Then talk to people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your class and find someone who would make 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good holiday companion.</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E99991C3-F504-40A5-8558-11506C3EFCB7}"/>
              </a:ext>
            </a:extLst>
          </p:cNvPr>
          <p:cNvSpPr/>
          <p:nvPr/>
        </p:nvSpPr>
        <p:spPr>
          <a:xfrm>
            <a:off x="328242" y="1547815"/>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a:t>
            </a:r>
            <a:r>
              <a:rPr lang="en-US" altLang="zh-TW" sz="2000" b="1" dirty="0">
                <a:solidFill>
                  <a:srgbClr val="E20000"/>
                </a:solidFill>
                <a:latin typeface="Calibri" panose="020F0502020204030204" pitchFamily="34" charset="0"/>
                <a:cs typeface="Calibri" panose="020F0502020204030204" pitchFamily="34" charset="0"/>
              </a:rPr>
              <a:t> </a:t>
            </a:r>
            <a:r>
              <a:rPr lang="zh-TW" altLang="en-US"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with your holiday companion and decide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kind of holiday to have. Tell the class:</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6012F1B1-F940-4509-9731-043DBDB212A7}"/>
              </a:ext>
            </a:extLst>
          </p:cNvPr>
          <p:cNvSpPr/>
          <p:nvPr/>
        </p:nvSpPr>
        <p:spPr>
          <a:xfrm>
            <a:off x="660021" y="2421072"/>
            <a:ext cx="8080701" cy="1554272"/>
          </a:xfrm>
          <a:prstGeom prst="rect">
            <a:avLst/>
          </a:prstGeom>
        </p:spPr>
        <p:txBody>
          <a:bodyPr wrap="square">
            <a:spAutoFit/>
          </a:bodyPr>
          <a:lstStyle/>
          <a:p>
            <a:pPr marL="361950" indent="-361950">
              <a:spcBef>
                <a:spcPts val="600"/>
              </a:spcBef>
            </a:pPr>
            <a:r>
              <a:rPr lang="en-US" altLang="zh-TW" sz="2000" dirty="0">
                <a:solidFill>
                  <a:srgbClr val="000000"/>
                </a:solidFill>
                <a:latin typeface="Calibri" panose="020F0502020204030204" pitchFamily="34" charset="0"/>
              </a:rPr>
              <a:t>• 	where and when you would go</a:t>
            </a:r>
          </a:p>
          <a:p>
            <a:pPr marL="361950" indent="-361950">
              <a:spcBef>
                <a:spcPts val="600"/>
              </a:spcBef>
            </a:pPr>
            <a:r>
              <a:rPr lang="en-US" altLang="zh-TW" sz="2000" dirty="0">
                <a:solidFill>
                  <a:srgbClr val="000000"/>
                </a:solidFill>
                <a:latin typeface="Calibri" panose="020F0502020204030204" pitchFamily="34" charset="0"/>
              </a:rPr>
              <a:t>• 	how you’d get there</a:t>
            </a:r>
          </a:p>
          <a:p>
            <a:pPr marL="361950" indent="-361950">
              <a:spcBef>
                <a:spcPts val="600"/>
              </a:spcBef>
            </a:pPr>
            <a:r>
              <a:rPr lang="en-US" altLang="zh-TW" sz="2000" dirty="0">
                <a:solidFill>
                  <a:srgbClr val="000000"/>
                </a:solidFill>
                <a:latin typeface="Calibri" panose="020F0502020204030204" pitchFamily="34" charset="0"/>
              </a:rPr>
              <a:t>•	where you’d stay</a:t>
            </a:r>
          </a:p>
          <a:p>
            <a:pPr marL="361950" indent="-361950">
              <a:spcBef>
                <a:spcPts val="600"/>
              </a:spcBef>
            </a:pPr>
            <a:r>
              <a:rPr lang="en-US" altLang="zh-TW" sz="2000" dirty="0">
                <a:solidFill>
                  <a:srgbClr val="000000"/>
                </a:solidFill>
                <a:latin typeface="Calibri" panose="020F0502020204030204" pitchFamily="34" charset="0"/>
              </a:rPr>
              <a:t>• 	what you’d do there and why</a:t>
            </a:r>
            <a:endParaRPr lang="zh-TW" altLang="en-US" sz="2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37843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8b</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Walking for wildlife</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96</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grpSp>
        <p:nvGrpSpPr>
          <p:cNvPr id="7" name="群組 6">
            <a:extLst>
              <a:ext uri="{FF2B5EF4-FFF2-40B4-BE49-F238E27FC236}">
                <a16:creationId xmlns:a16="http://schemas.microsoft.com/office/drawing/2014/main" id="{DE27ACE7-38FA-4DD7-B5AA-72BC2FDD37EA}"/>
              </a:ext>
            </a:extLst>
          </p:cNvPr>
          <p:cNvGrpSpPr/>
          <p:nvPr/>
        </p:nvGrpSpPr>
        <p:grpSpPr>
          <a:xfrm>
            <a:off x="892654" y="1054759"/>
            <a:ext cx="8006366" cy="5176263"/>
            <a:chOff x="892654" y="1054759"/>
            <a:chExt cx="8006366" cy="5176263"/>
          </a:xfrm>
        </p:grpSpPr>
        <p:pic>
          <p:nvPicPr>
            <p:cNvPr id="5" name="圖片 4">
              <a:extLst>
                <a:ext uri="{FF2B5EF4-FFF2-40B4-BE49-F238E27FC236}">
                  <a16:creationId xmlns:a16="http://schemas.microsoft.com/office/drawing/2014/main" id="{9B25A6DB-AB90-40CB-9CE0-A8C36239EDCC}"/>
                </a:ext>
              </a:extLst>
            </p:cNvPr>
            <p:cNvPicPr>
              <a:picLocks noChangeAspect="1"/>
            </p:cNvPicPr>
            <p:nvPr/>
          </p:nvPicPr>
          <p:blipFill>
            <a:blip r:embed="rId3"/>
            <a:stretch>
              <a:fillRect/>
            </a:stretch>
          </p:blipFill>
          <p:spPr>
            <a:xfrm>
              <a:off x="892654" y="1054759"/>
              <a:ext cx="8006366" cy="5166420"/>
            </a:xfrm>
            <a:prstGeom prst="rect">
              <a:avLst/>
            </a:prstGeom>
          </p:spPr>
        </p:pic>
        <p:sp>
          <p:nvSpPr>
            <p:cNvPr id="11" name="矩形 10">
              <a:extLst>
                <a:ext uri="{FF2B5EF4-FFF2-40B4-BE49-F238E27FC236}">
                  <a16:creationId xmlns:a16="http://schemas.microsoft.com/office/drawing/2014/main" id="{7A78A4FF-9CA9-4E44-8E26-BA1C8EAE9285}"/>
                </a:ext>
              </a:extLst>
            </p:cNvPr>
            <p:cNvSpPr/>
            <p:nvPr/>
          </p:nvSpPr>
          <p:spPr>
            <a:xfrm>
              <a:off x="1482520" y="2118413"/>
              <a:ext cx="3916794" cy="584775"/>
            </a:xfrm>
            <a:prstGeom prst="rect">
              <a:avLst/>
            </a:prstGeom>
          </p:spPr>
          <p:txBody>
            <a:bodyPr wrap="square">
              <a:spAutoFit/>
            </a:bodyPr>
            <a:lstStyle/>
            <a:p>
              <a:r>
                <a:rPr lang="en-US" altLang="zh-TW" sz="1600" b="1" dirty="0">
                  <a:solidFill>
                    <a:srgbClr val="1F4F7B"/>
                  </a:solidFill>
                  <a:latin typeface="Calibri" panose="020F0502020204030204" pitchFamily="34" charset="0"/>
                  <a:cs typeface="Calibri" panose="020F0502020204030204" pitchFamily="34" charset="0"/>
                </a:rPr>
                <a:t>trekked</a:t>
              </a:r>
              <a:r>
                <a:rPr lang="en-US" altLang="zh-TW" sz="1600" dirty="0">
                  <a:latin typeface="Calibri" panose="020F0502020204030204" pitchFamily="34" charset="0"/>
                  <a:cs typeface="Calibri" panose="020F0502020204030204" pitchFamily="34" charset="0"/>
                </a:rPr>
                <a:t> 10,000 </a:t>
              </a:r>
              <a:r>
                <a:rPr lang="en-US" altLang="zh-TW" sz="1600" dirty="0" err="1">
                  <a:latin typeface="Calibri" panose="020F0502020204030204" pitchFamily="34" charset="0"/>
                  <a:cs typeface="Calibri" panose="020F0502020204030204" pitchFamily="34" charset="0"/>
                </a:rPr>
                <a:t>kilometres</a:t>
              </a:r>
              <a:r>
                <a:rPr lang="en-US" altLang="zh-TW" sz="1600" dirty="0">
                  <a:latin typeface="Calibri" panose="020F0502020204030204" pitchFamily="34" charset="0"/>
                  <a:cs typeface="Calibri" panose="020F0502020204030204" pitchFamily="34" charset="0"/>
                </a:rPr>
                <a:t> in Africa and</a:t>
              </a:r>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North America</a:t>
              </a:r>
            </a:p>
          </p:txBody>
        </p:sp>
        <p:sp>
          <p:nvSpPr>
            <p:cNvPr id="14" name="矩形 13">
              <a:extLst>
                <a:ext uri="{FF2B5EF4-FFF2-40B4-BE49-F238E27FC236}">
                  <a16:creationId xmlns:a16="http://schemas.microsoft.com/office/drawing/2014/main" id="{4B83E6B3-CAF4-4160-97E9-C1CC9773BD7F}"/>
                </a:ext>
              </a:extLst>
            </p:cNvPr>
            <p:cNvSpPr/>
            <p:nvPr/>
          </p:nvSpPr>
          <p:spPr>
            <a:xfrm>
              <a:off x="1477641" y="2666765"/>
              <a:ext cx="4117615" cy="584775"/>
            </a:xfrm>
            <a:prstGeom prst="rect">
              <a:avLst/>
            </a:prstGeom>
          </p:spPr>
          <p:txBody>
            <a:bodyPr wrap="square">
              <a:spAutoFit/>
            </a:bodyPr>
            <a:lstStyle/>
            <a:p>
              <a:r>
                <a:rPr lang="en-US" altLang="zh-TW" sz="1550" b="1" dirty="0">
                  <a:solidFill>
                    <a:srgbClr val="1F4F7B"/>
                  </a:solidFill>
                  <a:latin typeface="Calibri" panose="020F0502020204030204" pitchFamily="34" charset="0"/>
                  <a:cs typeface="Calibri" panose="020F0502020204030204" pitchFamily="34" charset="0"/>
                </a:rPr>
                <a:t>counted</a:t>
              </a:r>
              <a:r>
                <a:rPr lang="en-US" altLang="zh-TW" sz="1550" dirty="0">
                  <a:latin typeface="Calibri" panose="020F0502020204030204" pitchFamily="34" charset="0"/>
                  <a:cs typeface="Calibri" panose="020F0502020204030204" pitchFamily="34" charset="0"/>
                </a:rPr>
                <a:t> giant redwood trees in North America,</a:t>
              </a:r>
              <a:r>
                <a:rPr lang="zh-TW" altLang="en-US" sz="1550" dirty="0">
                  <a:latin typeface="Calibri" panose="020F0502020204030204" pitchFamily="34" charset="0"/>
                  <a:cs typeface="Calibri" panose="020F0502020204030204" pitchFamily="34" charset="0"/>
                </a:rPr>
                <a:t> </a:t>
              </a:r>
              <a:r>
                <a:rPr lang="en-US" altLang="zh-TW" sz="1550" dirty="0">
                  <a:latin typeface="Calibri" panose="020F0502020204030204" pitchFamily="34" charset="0"/>
                  <a:cs typeface="Calibri" panose="020F0502020204030204" pitchFamily="34" charset="0"/>
                </a:rPr>
                <a:t>elephant populations in central Africa</a:t>
              </a:r>
            </a:p>
          </p:txBody>
        </p:sp>
        <p:sp>
          <p:nvSpPr>
            <p:cNvPr id="15" name="矩形 14">
              <a:extLst>
                <a:ext uri="{FF2B5EF4-FFF2-40B4-BE49-F238E27FC236}">
                  <a16:creationId xmlns:a16="http://schemas.microsoft.com/office/drawing/2014/main" id="{AF66D439-5B18-4FE8-A400-CE670C367390}"/>
                </a:ext>
              </a:extLst>
            </p:cNvPr>
            <p:cNvSpPr/>
            <p:nvPr/>
          </p:nvSpPr>
          <p:spPr>
            <a:xfrm>
              <a:off x="1477642" y="3276367"/>
              <a:ext cx="3823701" cy="2954655"/>
            </a:xfrm>
            <a:prstGeom prst="rect">
              <a:avLst/>
            </a:prstGeom>
          </p:spPr>
          <p:txBody>
            <a:bodyPr wrap="square">
              <a:spAutoFit/>
            </a:bodyPr>
            <a:lstStyle/>
            <a:p>
              <a:r>
                <a:rPr lang="en-US" altLang="zh-TW" sz="1600" b="1" dirty="0">
                  <a:solidFill>
                    <a:srgbClr val="1F4F7B"/>
                  </a:solidFill>
                  <a:latin typeface="Calibri" panose="020F0502020204030204" pitchFamily="34" charset="0"/>
                  <a:cs typeface="Calibri" panose="020F0502020204030204" pitchFamily="34" charset="0"/>
                </a:rPr>
                <a:t>created</a:t>
              </a:r>
              <a:r>
                <a:rPr lang="en-US" altLang="zh-TW" sz="1600" dirty="0">
                  <a:latin typeface="Calibri" panose="020F0502020204030204" pitchFamily="34" charset="0"/>
                  <a:cs typeface="Calibri" panose="020F0502020204030204" pitchFamily="34" charset="0"/>
                </a:rPr>
                <a:t> 13 national parks in Gabon</a:t>
              </a:r>
            </a:p>
            <a:p>
              <a:pPr>
                <a:spcBef>
                  <a:spcPts val="1200"/>
                </a:spcBef>
              </a:pPr>
              <a:r>
                <a:rPr lang="en-US" altLang="zh-TW" sz="1600" b="1" dirty="0">
                  <a:solidFill>
                    <a:srgbClr val="1F4F7B"/>
                  </a:solidFill>
                  <a:latin typeface="Calibri" panose="020F0502020204030204" pitchFamily="34" charset="0"/>
                  <a:cs typeface="Calibri" panose="020F0502020204030204" pitchFamily="34" charset="0"/>
                </a:rPr>
                <a:t>protected</a:t>
              </a:r>
              <a:r>
                <a:rPr lang="en-US" altLang="zh-TW" sz="1600" dirty="0">
                  <a:latin typeface="Calibri" panose="020F0502020204030204" pitchFamily="34" charset="0"/>
                  <a:cs typeface="Calibri" panose="020F0502020204030204" pitchFamily="34" charset="0"/>
                </a:rPr>
                <a:t> thousands of elephants</a:t>
              </a:r>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from poachers</a:t>
              </a:r>
            </a:p>
            <a:p>
              <a:r>
                <a:rPr lang="en-US" altLang="zh-TW" sz="1600" b="1" dirty="0">
                  <a:solidFill>
                    <a:srgbClr val="1F4F7B"/>
                  </a:solidFill>
                  <a:latin typeface="Calibri" panose="020F0502020204030204" pitchFamily="34" charset="0"/>
                  <a:cs typeface="Calibri" panose="020F0502020204030204" pitchFamily="34" charset="0"/>
                </a:rPr>
                <a:t>survived</a:t>
              </a:r>
              <a:r>
                <a:rPr lang="en-US" altLang="zh-TW" sz="1600" dirty="0">
                  <a:latin typeface="Calibri" panose="020F0502020204030204" pitchFamily="34" charset="0"/>
                  <a:cs typeface="Calibri" panose="020F0502020204030204" pitchFamily="34" charset="0"/>
                </a:rPr>
                <a:t> a malaria attack, an</a:t>
              </a:r>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elephant attack, a plane crash</a:t>
              </a:r>
            </a:p>
            <a:p>
              <a:pPr>
                <a:spcBef>
                  <a:spcPts val="200"/>
                </a:spcBef>
              </a:pPr>
              <a:r>
                <a:rPr lang="en-US" altLang="zh-TW" sz="1600" b="1" dirty="0">
                  <a:solidFill>
                    <a:srgbClr val="1F4F7B"/>
                  </a:solidFill>
                  <a:latin typeface="Calibri" panose="020F0502020204030204" pitchFamily="34" charset="0"/>
                  <a:cs typeface="Calibri" panose="020F0502020204030204" pitchFamily="34" charset="0"/>
                </a:rPr>
                <a:t>flown</a:t>
              </a:r>
              <a:r>
                <a:rPr lang="en-US" altLang="zh-TW" sz="1600" dirty="0">
                  <a:latin typeface="Calibri" panose="020F0502020204030204" pitchFamily="34" charset="0"/>
                  <a:cs typeface="Calibri" panose="020F0502020204030204" pitchFamily="34" charset="0"/>
                </a:rPr>
                <a:t> over the African</a:t>
              </a:r>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continent for an aerial survey</a:t>
              </a:r>
            </a:p>
            <a:p>
              <a:r>
                <a:rPr lang="en-US" altLang="zh-TW" sz="1600" b="1" dirty="0">
                  <a:solidFill>
                    <a:srgbClr val="1F4F7B"/>
                  </a:solidFill>
                  <a:latin typeface="Calibri" panose="020F0502020204030204" pitchFamily="34" charset="0"/>
                  <a:cs typeface="Calibri" panose="020F0502020204030204" pitchFamily="34" charset="0"/>
                </a:rPr>
                <a:t>uploaded</a:t>
              </a:r>
              <a:r>
                <a:rPr lang="en-US" altLang="zh-TW" sz="1600" dirty="0">
                  <a:latin typeface="Calibri" panose="020F0502020204030204" pitchFamily="34" charset="0"/>
                  <a:cs typeface="Calibri" panose="020F0502020204030204" pitchFamily="34" charset="0"/>
                </a:rPr>
                <a:t> thousands of</a:t>
              </a:r>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photos to Google Earth</a:t>
              </a:r>
            </a:p>
            <a:p>
              <a:r>
                <a:rPr lang="en-US" altLang="zh-TW" sz="1600" b="1" dirty="0">
                  <a:solidFill>
                    <a:srgbClr val="1F4F7B"/>
                  </a:solidFill>
                  <a:latin typeface="Calibri" panose="020F0502020204030204" pitchFamily="34" charset="0"/>
                  <a:cs typeface="Calibri" panose="020F0502020204030204" pitchFamily="34" charset="0"/>
                </a:rPr>
                <a:t>helped</a:t>
              </a:r>
              <a:r>
                <a:rPr lang="en-US" altLang="zh-TW" sz="1600" dirty="0">
                  <a:latin typeface="Calibri" panose="020F0502020204030204" pitchFamily="34" charset="0"/>
                </a:rPr>
                <a:t> to create a marine</a:t>
              </a:r>
              <a:r>
                <a:rPr lang="zh-TW" altLang="en-US" sz="1600" dirty="0">
                  <a:latin typeface="Calibri" panose="020F0502020204030204" pitchFamily="34" charset="0"/>
                </a:rPr>
                <a:t> </a:t>
              </a:r>
              <a:r>
                <a:rPr lang="en-US" altLang="zh-TW" sz="1600" dirty="0">
                  <a:latin typeface="Calibri" panose="020F0502020204030204" pitchFamily="34" charset="0"/>
                </a:rPr>
                <a:t>park off the Gabon coast</a:t>
              </a:r>
              <a:endParaRPr lang="zh-TW" altLang="en-US" sz="1600" dirty="0">
                <a:latin typeface="Calibri" panose="020F0502020204030204" pitchFamily="34" charset="0"/>
                <a:cs typeface="Calibri" panose="020F0502020204030204" pitchFamily="34" charset="0"/>
              </a:endParaRPr>
            </a:p>
          </p:txBody>
        </p:sp>
      </p:grpSp>
      <p:pic>
        <p:nvPicPr>
          <p:cNvPr id="17" name="Picture 3">
            <a:extLst>
              <a:ext uri="{FF2B5EF4-FFF2-40B4-BE49-F238E27FC236}">
                <a16:creationId xmlns:a16="http://schemas.microsoft.com/office/drawing/2014/main" id="{944153F3-1900-4B2E-BFB1-74335158DA0E}"/>
              </a:ext>
            </a:extLst>
          </p:cNvPr>
          <p:cNvPicPr>
            <a:picLocks noChangeAspect="1" noChangeArrowheads="1"/>
          </p:cNvPicPr>
          <p:nvPr/>
        </p:nvPicPr>
        <p:blipFill>
          <a:blip r:embed="rId4" cstate="print"/>
          <a:srcRect/>
          <a:stretch>
            <a:fillRect/>
          </a:stretch>
        </p:blipFill>
        <p:spPr bwMode="auto">
          <a:xfrm>
            <a:off x="5106495" y="4518402"/>
            <a:ext cx="1906600" cy="1762275"/>
          </a:xfrm>
          <a:prstGeom prst="rect">
            <a:avLst/>
          </a:prstGeom>
          <a:noFill/>
          <a:ln w="9525">
            <a:noFill/>
            <a:miter lim="800000"/>
            <a:headEnd/>
            <a:tailEnd/>
          </a:ln>
        </p:spPr>
      </p:pic>
    </p:spTree>
    <p:extLst>
      <p:ext uri="{BB962C8B-B14F-4D97-AF65-F5344CB8AC3E}">
        <p14:creationId xmlns:p14="http://schemas.microsoft.com/office/powerpoint/2010/main" val="3472256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96</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a:t>
            </a:r>
            <a:endParaRPr lang="zh-TW" altLang="en-US" sz="3200" b="1" dirty="0">
              <a:solidFill>
                <a:schemeClr val="tx1">
                  <a:lumMod val="65000"/>
                  <a:lumOff val="35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77236161-551A-4C75-9E07-AFAD4C604F56}"/>
              </a:ext>
            </a:extLst>
          </p:cNvPr>
          <p:cNvSpPr/>
          <p:nvPr/>
        </p:nvSpPr>
        <p:spPr>
          <a:xfrm>
            <a:off x="353546" y="898910"/>
            <a:ext cx="8462739"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kind of work does a conservationist do? What is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their main aim?</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F0B9E148-E305-4327-AC4F-0B6A03A3168C}"/>
              </a:ext>
            </a:extLst>
          </p:cNvPr>
          <p:cNvSpPr/>
          <p:nvPr/>
        </p:nvSpPr>
        <p:spPr>
          <a:xfrm>
            <a:off x="735081" y="1492277"/>
            <a:ext cx="7991273" cy="1477328"/>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A </a:t>
            </a:r>
            <a:r>
              <a:rPr lang="en-US" altLang="zh-TW" b="1" i="1" dirty="0">
                <a:solidFill>
                  <a:srgbClr val="FF0066"/>
                </a:solidFill>
                <a:latin typeface="Segoe Print" panose="02000600000000000000" pitchFamily="2" charset="0"/>
              </a:rPr>
              <a:t>conservationist</a:t>
            </a:r>
            <a:r>
              <a:rPr lang="en-US" altLang="zh-TW" b="1" dirty="0">
                <a:solidFill>
                  <a:srgbClr val="FF0066"/>
                </a:solidFill>
                <a:latin typeface="Segoe Print" panose="02000600000000000000" pitchFamily="2" charset="0"/>
              </a:rPr>
              <a:t> is somebody whose job involves trying</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to protect natural environments. Conservationists might</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campaign to stop people or companies from cutting down</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trees, killing wildlife or polluting water supplies. They</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might work to stop plants or animals from going extinct.</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AC42BEBE-16F5-46F1-BF86-C9F90DBCF27E}"/>
              </a:ext>
            </a:extLst>
          </p:cNvPr>
          <p:cNvSpPr/>
          <p:nvPr/>
        </p:nvSpPr>
        <p:spPr>
          <a:xfrm>
            <a:off x="283892" y="3375163"/>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information about Mike Fay. Do you think</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he’s a typical conservationist? Why? / Why not?</a:t>
            </a:r>
            <a:endParaRPr lang="zh-TW" altLang="en-US" sz="2000" dirty="0">
              <a:latin typeface="Calibri" panose="020F0502020204030204" pitchFamily="34" charset="0"/>
              <a:cs typeface="Calibri" panose="020F0502020204030204" pitchFamily="34" charset="0"/>
            </a:endParaRPr>
          </a:p>
        </p:txBody>
      </p:sp>
      <p:sp>
        <p:nvSpPr>
          <p:cNvPr id="16" name="矩形 15">
            <a:extLst>
              <a:ext uri="{FF2B5EF4-FFF2-40B4-BE49-F238E27FC236}">
                <a16:creationId xmlns:a16="http://schemas.microsoft.com/office/drawing/2014/main" id="{FC188BF0-8F40-41B3-B2B2-E73082541BD4}"/>
              </a:ext>
            </a:extLst>
          </p:cNvPr>
          <p:cNvSpPr/>
          <p:nvPr/>
        </p:nvSpPr>
        <p:spPr>
          <a:xfrm>
            <a:off x="697457" y="4108474"/>
            <a:ext cx="7966953" cy="707886"/>
          </a:xfrm>
          <a:prstGeom prst="rect">
            <a:avLst/>
          </a:prstGeom>
        </p:spPr>
        <p:txBody>
          <a:bodyPr wrap="square">
            <a:spAutoFit/>
          </a:bodyPr>
          <a:lstStyle/>
          <a:p>
            <a:r>
              <a:rPr lang="en-US" altLang="zh-TW" sz="2000" i="1" dirty="0">
                <a:solidFill>
                  <a:srgbClr val="0080FF"/>
                </a:solidFill>
                <a:latin typeface="Calibri" panose="020F0502020204030204" pitchFamily="34" charset="0"/>
              </a:rPr>
              <a:t>probably not, because he’s trekked 10,000 </a:t>
            </a:r>
            <a:r>
              <a:rPr lang="en-US" altLang="zh-TW" sz="2000" i="1" dirty="0" err="1">
                <a:solidFill>
                  <a:srgbClr val="0080FF"/>
                </a:solidFill>
                <a:latin typeface="Calibri" panose="020F0502020204030204" pitchFamily="34" charset="0"/>
              </a:rPr>
              <a:t>kilometres</a:t>
            </a:r>
            <a:r>
              <a:rPr lang="en-US" altLang="zh-TW" sz="2000" i="1" dirty="0">
                <a:solidFill>
                  <a:srgbClr val="0080FF"/>
                </a:solidFill>
                <a:latin typeface="Calibri" panose="020F0502020204030204" pitchFamily="34" charset="0"/>
              </a:rPr>
              <a:t> and has had some dangerous/exciting experiences.</a:t>
            </a:r>
            <a:endParaRPr lang="zh-TW" altLang="en-US" sz="2000" i="1" dirty="0">
              <a:solidFill>
                <a:srgbClr val="0080FF"/>
              </a:solidFill>
              <a:latin typeface="Calibri" panose="020F0502020204030204" pitchFamily="34" charset="0"/>
            </a:endParaRPr>
          </a:p>
        </p:txBody>
      </p:sp>
    </p:spTree>
    <p:extLst>
      <p:ext uri="{BB962C8B-B14F-4D97-AF65-F5344CB8AC3E}">
        <p14:creationId xmlns:p14="http://schemas.microsoft.com/office/powerpoint/2010/main" val="126184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96</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t>Listen to an extract from a radio </a:t>
            </a:r>
            <a:r>
              <a:rPr lang="en-US" altLang="zh-TW" sz="2000" dirty="0" err="1"/>
              <a:t>programme</a:t>
            </a:r>
            <a:r>
              <a:rPr lang="en-US" altLang="zh-TW" sz="2000" dirty="0"/>
              <a:t> about Mike Fay. Complete the sentences.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9AA95452-1780-4465-BD9D-A8BC7D833008}"/>
              </a:ext>
            </a:extLst>
          </p:cNvPr>
          <p:cNvSpPr/>
          <p:nvPr/>
        </p:nvSpPr>
        <p:spPr>
          <a:xfrm>
            <a:off x="658509" y="1147963"/>
            <a:ext cx="8135533" cy="2246769"/>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Mike Fay’s work is about saving the last ________________ on Earth.</a:t>
            </a:r>
          </a:p>
          <a:p>
            <a:pPr marL="360000" indent="-360000">
              <a:spcBef>
                <a:spcPts val="600"/>
              </a:spcBef>
            </a:pPr>
            <a:r>
              <a:rPr lang="en-US" altLang="zh-TW" sz="2000" dirty="0">
                <a:latin typeface="Calibri" panose="020F0502020204030204" pitchFamily="34" charset="0"/>
              </a:rPr>
              <a:t>2 	He’s spent a total of more than ________________ years of his life on treks.</a:t>
            </a:r>
          </a:p>
          <a:p>
            <a:pPr marL="360000" indent="-360000">
              <a:spcBef>
                <a:spcPts val="600"/>
              </a:spcBef>
            </a:pPr>
            <a:r>
              <a:rPr lang="en-US" altLang="zh-TW" sz="2000" dirty="0">
                <a:latin typeface="Calibri" panose="020F0502020204030204" pitchFamily="34" charset="0"/>
              </a:rPr>
              <a:t>3 	His usual luggage is a T-shirt, a pair of shorts and a ________________.</a:t>
            </a:r>
          </a:p>
          <a:p>
            <a:pPr marL="360000" indent="-360000">
              <a:spcBef>
                <a:spcPts val="600"/>
              </a:spcBef>
            </a:pPr>
            <a:r>
              <a:rPr lang="en-US" altLang="zh-TW" sz="2000" dirty="0">
                <a:latin typeface="Calibri" panose="020F0502020204030204" pitchFamily="34" charset="0"/>
              </a:rPr>
              <a:t>4 	He’s walked in Africa, the United States and ________________.</a:t>
            </a:r>
          </a:p>
          <a:p>
            <a:pPr marL="360000" indent="-360000">
              <a:spcBef>
                <a:spcPts val="600"/>
              </a:spcBef>
            </a:pPr>
            <a:r>
              <a:rPr lang="en-US" altLang="zh-TW" sz="2000" dirty="0">
                <a:latin typeface="Calibri" panose="020F0502020204030204" pitchFamily="34" charset="0"/>
              </a:rPr>
              <a:t>5 	He’s worried about how ________________ people will affect the planet.</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id="{CC82F514-10F3-490B-8401-EB1013E8FE33}"/>
              </a:ext>
            </a:extLst>
          </p:cNvPr>
          <p:cNvSpPr/>
          <p:nvPr/>
        </p:nvSpPr>
        <p:spPr>
          <a:xfrm>
            <a:off x="2039624" y="719053"/>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65</a:t>
            </a:r>
            <a:endParaRPr lang="zh-TW" altLang="en-US" dirty="0">
              <a:solidFill>
                <a:schemeClr val="bg1">
                  <a:lumMod val="50000"/>
                </a:schemeClr>
              </a:solidFill>
              <a:latin typeface="Calibri" panose="020F0502020204030204" pitchFamily="34" charset="0"/>
            </a:endParaRPr>
          </a:p>
        </p:txBody>
      </p:sp>
      <p:sp>
        <p:nvSpPr>
          <p:cNvPr id="15" name="矩形 14">
            <a:extLst>
              <a:ext uri="{FF2B5EF4-FFF2-40B4-BE49-F238E27FC236}">
                <a16:creationId xmlns:a16="http://schemas.microsoft.com/office/drawing/2014/main" id="{08250808-5983-4994-9857-55DAEF0A02CB}"/>
              </a:ext>
            </a:extLst>
          </p:cNvPr>
          <p:cNvSpPr/>
          <p:nvPr/>
        </p:nvSpPr>
        <p:spPr>
          <a:xfrm>
            <a:off x="5546427" y="1224412"/>
            <a:ext cx="1449436" cy="369332"/>
          </a:xfrm>
          <a:prstGeom prst="rect">
            <a:avLst/>
          </a:prstGeom>
        </p:spPr>
        <p:txBody>
          <a:bodyPr wrap="none">
            <a:spAutoFit/>
          </a:bodyPr>
          <a:lstStyle/>
          <a:p>
            <a:r>
              <a:rPr lang="en-US" altLang="zh-TW" b="1" dirty="0">
                <a:solidFill>
                  <a:srgbClr val="FF0066"/>
                </a:solidFill>
                <a:latin typeface="Segoe Print" panose="02000600000000000000" pitchFamily="2" charset="0"/>
              </a:rPr>
              <a:t>wild places</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08250808-5983-4994-9857-55DAEF0A02CB}"/>
              </a:ext>
            </a:extLst>
          </p:cNvPr>
          <p:cNvSpPr/>
          <p:nvPr/>
        </p:nvSpPr>
        <p:spPr>
          <a:xfrm>
            <a:off x="4972496" y="1584335"/>
            <a:ext cx="625492" cy="369332"/>
          </a:xfrm>
          <a:prstGeom prst="rect">
            <a:avLst/>
          </a:prstGeom>
        </p:spPr>
        <p:txBody>
          <a:bodyPr wrap="none">
            <a:spAutoFit/>
          </a:bodyPr>
          <a:lstStyle/>
          <a:p>
            <a:r>
              <a:rPr lang="en-US" altLang="zh-TW" b="1" dirty="0">
                <a:solidFill>
                  <a:srgbClr val="FF0066"/>
                </a:solidFill>
                <a:latin typeface="Segoe Print" panose="02000600000000000000" pitchFamily="2" charset="0"/>
              </a:rPr>
              <a:t>two</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08250808-5983-4994-9857-55DAEF0A02CB}"/>
              </a:ext>
            </a:extLst>
          </p:cNvPr>
          <p:cNvSpPr/>
          <p:nvPr/>
        </p:nvSpPr>
        <p:spPr>
          <a:xfrm>
            <a:off x="6389492" y="2252301"/>
            <a:ext cx="1887055" cy="369332"/>
          </a:xfrm>
          <a:prstGeom prst="rect">
            <a:avLst/>
          </a:prstGeom>
        </p:spPr>
        <p:txBody>
          <a:bodyPr wrap="none">
            <a:spAutoFit/>
          </a:bodyPr>
          <a:lstStyle/>
          <a:p>
            <a:r>
              <a:rPr lang="en-US" altLang="zh-TW" b="1" dirty="0">
                <a:solidFill>
                  <a:srgbClr val="FF0066"/>
                </a:solidFill>
                <a:latin typeface="Segoe Print" panose="02000600000000000000" pitchFamily="2" charset="0"/>
              </a:rPr>
              <a:t>pair of sandals</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08250808-5983-4994-9857-55DAEF0A02CB}"/>
              </a:ext>
            </a:extLst>
          </p:cNvPr>
          <p:cNvSpPr/>
          <p:nvPr/>
        </p:nvSpPr>
        <p:spPr>
          <a:xfrm>
            <a:off x="6100904" y="2634923"/>
            <a:ext cx="1053494" cy="369332"/>
          </a:xfrm>
          <a:prstGeom prst="rect">
            <a:avLst/>
          </a:prstGeom>
        </p:spPr>
        <p:txBody>
          <a:bodyPr wrap="none">
            <a:spAutoFit/>
          </a:bodyPr>
          <a:lstStyle/>
          <a:p>
            <a:r>
              <a:rPr lang="en-US" altLang="zh-TW" b="1" dirty="0">
                <a:solidFill>
                  <a:srgbClr val="FF0066"/>
                </a:solidFill>
                <a:latin typeface="Segoe Print" panose="02000600000000000000" pitchFamily="2" charset="0"/>
              </a:rPr>
              <a:t>Canada</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08250808-5983-4994-9857-55DAEF0A02CB}"/>
              </a:ext>
            </a:extLst>
          </p:cNvPr>
          <p:cNvSpPr/>
          <p:nvPr/>
        </p:nvSpPr>
        <p:spPr>
          <a:xfrm>
            <a:off x="3834360" y="3014301"/>
            <a:ext cx="1572866" cy="369332"/>
          </a:xfrm>
          <a:prstGeom prst="rect">
            <a:avLst/>
          </a:prstGeom>
        </p:spPr>
        <p:txBody>
          <a:bodyPr wrap="none">
            <a:spAutoFit/>
          </a:bodyPr>
          <a:lstStyle/>
          <a:p>
            <a:r>
              <a:rPr lang="en-US" altLang="zh-TW" b="1" dirty="0">
                <a:solidFill>
                  <a:srgbClr val="FF0066"/>
                </a:solidFill>
                <a:latin typeface="Segoe Print" panose="02000600000000000000" pitchFamily="2" charset="0"/>
              </a:rPr>
              <a:t>seven billion</a:t>
            </a:r>
            <a:endParaRPr lang="zh-TW" altLang="en-US" b="1" dirty="0">
              <a:solidFill>
                <a:srgbClr val="FF0066"/>
              </a:solidFill>
              <a:latin typeface="Segoe Print" panose="02000600000000000000" pitchFamily="2" charset="0"/>
            </a:endParaRPr>
          </a:p>
        </p:txBody>
      </p:sp>
      <p:pic>
        <p:nvPicPr>
          <p:cNvPr id="3" name="life_2e_intermediate_sb_track_6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024405" y="630006"/>
            <a:ext cx="609600" cy="609600"/>
          </a:xfrm>
          <a:prstGeom prst="rect">
            <a:avLst/>
          </a:prstGeom>
        </p:spPr>
      </p:pic>
    </p:spTree>
    <p:extLst>
      <p:ext uri="{BB962C8B-B14F-4D97-AF65-F5344CB8AC3E}">
        <p14:creationId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19693" fill="hold"/>
                                        <p:tgtEl>
                                          <p:spTgt spid="3"/>
                                        </p:tgtEl>
                                      </p:cBhvr>
                                    </p:cmd>
                                  </p:childTnLst>
                                </p:cTn>
                              </p:par>
                            </p:childTnLst>
                          </p:cTn>
                        </p:par>
                      </p:childTnLst>
                    </p:cTn>
                  </p:par>
                </p:childTnLst>
              </p:cTn>
              <p:nextCondLst>
                <p:cond evt="onClick" delay="0">
                  <p:tgtEl>
                    <p:spTgt spid="3"/>
                  </p:tgtEl>
                </p:cond>
              </p:nextCondLst>
            </p:seq>
            <p:audio>
              <p:cMediaNode vol="80000">
                <p:cTn id="33" fill="hold" display="0">
                  <p:stCondLst>
                    <p:cond delay="indefinite"/>
                  </p:stCondLst>
                  <p:endCondLst>
                    <p:cond evt="onStopAudio" delay="0">
                      <p:tgtEl>
                        <p:sldTgt/>
                      </p:tgtEl>
                    </p:cond>
                  </p:endCondLst>
                </p:cTn>
                <p:tgtEl>
                  <p:spTgt spid="3"/>
                </p:tgtEl>
              </p:cMediaNode>
            </p:audio>
          </p:childTnLst>
        </p:cTn>
      </p:par>
    </p:tnLst>
    <p:bldLst>
      <p:bldP spid="15" grpId="0"/>
      <p:bldP spid="16" grpId="0"/>
      <p:bldP spid="17"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96</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t>Listen to the extract again and choose the correct option to complete the sentences.</a:t>
            </a:r>
            <a:endParaRPr lang="zh-TW" altLang="en-US" sz="2000" dirty="0"/>
          </a:p>
        </p:txBody>
      </p:sp>
      <p:sp>
        <p:nvSpPr>
          <p:cNvPr id="2" name="矩形 1">
            <a:extLst>
              <a:ext uri="{FF2B5EF4-FFF2-40B4-BE49-F238E27FC236}">
                <a16:creationId xmlns:a16="http://schemas.microsoft.com/office/drawing/2014/main" id="{9AA95452-1780-4465-BD9D-A8BC7D833008}"/>
              </a:ext>
            </a:extLst>
          </p:cNvPr>
          <p:cNvSpPr/>
          <p:nvPr/>
        </p:nvSpPr>
        <p:spPr>
          <a:xfrm>
            <a:off x="658509" y="1147963"/>
            <a:ext cx="8135533" cy="155427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Recently, Fay has been </a:t>
            </a:r>
            <a:r>
              <a:rPr lang="en-US" altLang="zh-TW" sz="2000" i="1" dirty="0">
                <a:latin typeface="Calibri" panose="020F0502020204030204" pitchFamily="34" charset="0"/>
              </a:rPr>
              <a:t>flying / walking </a:t>
            </a:r>
            <a:r>
              <a:rPr lang="en-US" altLang="zh-TW" sz="2000" dirty="0">
                <a:latin typeface="Calibri" panose="020F0502020204030204" pitchFamily="34" charset="0"/>
              </a:rPr>
              <a:t>across Canada.</a:t>
            </a:r>
          </a:p>
          <a:p>
            <a:pPr marL="360000" indent="-360000">
              <a:spcBef>
                <a:spcPts val="600"/>
              </a:spcBef>
            </a:pPr>
            <a:r>
              <a:rPr lang="en-US" altLang="zh-TW" sz="2000" dirty="0">
                <a:latin typeface="Calibri" panose="020F0502020204030204" pitchFamily="34" charset="0"/>
              </a:rPr>
              <a:t>2 	Mining companies have been </a:t>
            </a:r>
            <a:r>
              <a:rPr lang="en-US" altLang="zh-TW" sz="2000" i="1" dirty="0">
                <a:latin typeface="Calibri" panose="020F0502020204030204" pitchFamily="34" charset="0"/>
              </a:rPr>
              <a:t>looking for / producing </a:t>
            </a:r>
            <a:r>
              <a:rPr lang="en-US" altLang="zh-TW" sz="2000" dirty="0">
                <a:latin typeface="Calibri" panose="020F0502020204030204" pitchFamily="34" charset="0"/>
              </a:rPr>
              <a:t>gold and oil.</a:t>
            </a:r>
          </a:p>
          <a:p>
            <a:pPr marL="360000" indent="-360000">
              <a:spcBef>
                <a:spcPts val="600"/>
              </a:spcBef>
            </a:pPr>
            <a:r>
              <a:rPr lang="en-US" altLang="zh-TW" sz="2000" dirty="0">
                <a:latin typeface="Calibri" panose="020F0502020204030204" pitchFamily="34" charset="0"/>
              </a:rPr>
              <a:t>3 	Mining companies have been </a:t>
            </a:r>
            <a:r>
              <a:rPr lang="en-US" altLang="zh-TW" sz="2000" i="1" dirty="0">
                <a:latin typeface="Calibri" panose="020F0502020204030204" pitchFamily="34" charset="0"/>
              </a:rPr>
              <a:t>digging up / destroying </a:t>
            </a:r>
            <a:r>
              <a:rPr lang="en-US" altLang="zh-TW" sz="2000" dirty="0">
                <a:latin typeface="Calibri" panose="020F0502020204030204" pitchFamily="34" charset="0"/>
              </a:rPr>
              <a:t>vast areas.</a:t>
            </a:r>
          </a:p>
          <a:p>
            <a:pPr marL="360000" indent="-360000">
              <a:spcBef>
                <a:spcPts val="600"/>
              </a:spcBef>
            </a:pPr>
            <a:r>
              <a:rPr lang="en-US" altLang="zh-TW" sz="2000" dirty="0">
                <a:latin typeface="Calibri" panose="020F0502020204030204" pitchFamily="34" charset="0"/>
              </a:rPr>
              <a:t>4 	In Gabon, people have been </a:t>
            </a:r>
            <a:r>
              <a:rPr lang="en-US" altLang="zh-TW" sz="2000" i="1" dirty="0">
                <a:latin typeface="Calibri" panose="020F0502020204030204" pitchFamily="34" charset="0"/>
              </a:rPr>
              <a:t>asking / trying </a:t>
            </a:r>
            <a:r>
              <a:rPr lang="en-US" altLang="zh-TW" sz="2000" dirty="0">
                <a:latin typeface="Calibri" panose="020F0502020204030204" pitchFamily="34" charset="0"/>
              </a:rPr>
              <a:t>to</a:t>
            </a:r>
            <a:r>
              <a:rPr lang="en-US" altLang="zh-TW" sz="2000" i="1" dirty="0">
                <a:latin typeface="Calibri" panose="020F0502020204030204" pitchFamily="34" charset="0"/>
              </a:rPr>
              <a:t> </a:t>
            </a:r>
            <a:r>
              <a:rPr lang="en-US" altLang="zh-TW" sz="2000" dirty="0">
                <a:latin typeface="Calibri" panose="020F0502020204030204" pitchFamily="34" charset="0"/>
              </a:rPr>
              <a:t>set up mines near parks.</a:t>
            </a:r>
            <a:endParaRPr lang="zh-TW" altLang="en-US" sz="2000" dirty="0">
              <a:latin typeface="Calibri" panose="020F0502020204030204" pitchFamily="34" charset="0"/>
            </a:endParaRPr>
          </a:p>
        </p:txBody>
      </p:sp>
      <p:sp>
        <p:nvSpPr>
          <p:cNvPr id="14" name="矩形: 圓角 12">
            <a:extLst>
              <a:ext uri="{FF2B5EF4-FFF2-40B4-BE49-F238E27FC236}">
                <a16:creationId xmlns:a16="http://schemas.microsoft.com/office/drawing/2014/main" id="{EE55D903-0841-44BC-81E8-B2759296C151}"/>
              </a:ext>
            </a:extLst>
          </p:cNvPr>
          <p:cNvSpPr/>
          <p:nvPr/>
        </p:nvSpPr>
        <p:spPr>
          <a:xfrm>
            <a:off x="4183856" y="1215839"/>
            <a:ext cx="913438"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0" name="矩形: 圓角 12">
            <a:extLst>
              <a:ext uri="{FF2B5EF4-FFF2-40B4-BE49-F238E27FC236}">
                <a16:creationId xmlns:a16="http://schemas.microsoft.com/office/drawing/2014/main" id="{EE55D903-0841-44BC-81E8-B2759296C151}"/>
              </a:ext>
            </a:extLst>
          </p:cNvPr>
          <p:cNvSpPr/>
          <p:nvPr/>
        </p:nvSpPr>
        <p:spPr>
          <a:xfrm>
            <a:off x="4154673" y="1595218"/>
            <a:ext cx="118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1" name="矩形: 圓角 12">
            <a:extLst>
              <a:ext uri="{FF2B5EF4-FFF2-40B4-BE49-F238E27FC236}">
                <a16:creationId xmlns:a16="http://schemas.microsoft.com/office/drawing/2014/main" id="{EE55D903-0841-44BC-81E8-B2759296C151}"/>
              </a:ext>
            </a:extLst>
          </p:cNvPr>
          <p:cNvSpPr/>
          <p:nvPr/>
        </p:nvSpPr>
        <p:spPr>
          <a:xfrm>
            <a:off x="4125490" y="1984324"/>
            <a:ext cx="118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2" name="矩形: 圓角 12">
            <a:extLst>
              <a:ext uri="{FF2B5EF4-FFF2-40B4-BE49-F238E27FC236}">
                <a16:creationId xmlns:a16="http://schemas.microsoft.com/office/drawing/2014/main" id="{EE55D903-0841-44BC-81E8-B2759296C151}"/>
              </a:ext>
            </a:extLst>
          </p:cNvPr>
          <p:cNvSpPr/>
          <p:nvPr/>
        </p:nvSpPr>
        <p:spPr>
          <a:xfrm>
            <a:off x="4845336" y="2353975"/>
            <a:ext cx="738341"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3" name="矩形 22">
            <a:extLst>
              <a:ext uri="{FF2B5EF4-FFF2-40B4-BE49-F238E27FC236}">
                <a16:creationId xmlns:a16="http://schemas.microsoft.com/office/drawing/2014/main" id="{537F75B4-DC3B-4FD9-904C-D5D69D660315}"/>
              </a:ext>
            </a:extLst>
          </p:cNvPr>
          <p:cNvSpPr/>
          <p:nvPr/>
        </p:nvSpPr>
        <p:spPr>
          <a:xfrm>
            <a:off x="304909" y="3164349"/>
            <a:ext cx="848880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t>Work in pairs. Would you like to spend a year working with Mike Fay? Why? / Why not?</a:t>
            </a:r>
            <a:endParaRPr lang="zh-TW" altLang="en-US" sz="2000" dirty="0"/>
          </a:p>
        </p:txBody>
      </p:sp>
      <p:sp>
        <p:nvSpPr>
          <p:cNvPr id="24" name="矩形 23">
            <a:extLst>
              <a:ext uri="{FF2B5EF4-FFF2-40B4-BE49-F238E27FC236}">
                <a16:creationId xmlns:a16="http://schemas.microsoft.com/office/drawing/2014/main" id="{08250808-5983-4994-9857-55DAEF0A02CB}"/>
              </a:ext>
            </a:extLst>
          </p:cNvPr>
          <p:cNvSpPr/>
          <p:nvPr/>
        </p:nvSpPr>
        <p:spPr>
          <a:xfrm>
            <a:off x="779875" y="3891874"/>
            <a:ext cx="389912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pic>
        <p:nvPicPr>
          <p:cNvPr id="15" name="life_2e_intermediate_sb_track_6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75891" y="712517"/>
            <a:ext cx="609600" cy="609600"/>
          </a:xfrm>
          <a:prstGeom prst="rect">
            <a:avLst/>
          </a:prstGeom>
        </p:spPr>
      </p:pic>
      <p:sp>
        <p:nvSpPr>
          <p:cNvPr id="16" name="矩形 15">
            <a:extLst>
              <a:ext uri="{FF2B5EF4-FFF2-40B4-BE49-F238E27FC236}">
                <a16:creationId xmlns:a16="http://schemas.microsoft.com/office/drawing/2014/main" id="{CC82F514-10F3-490B-8401-EB1013E8FE33}"/>
              </a:ext>
            </a:extLst>
          </p:cNvPr>
          <p:cNvSpPr/>
          <p:nvPr/>
        </p:nvSpPr>
        <p:spPr>
          <a:xfrm>
            <a:off x="6891110" y="81052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65</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15"/>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19693" fill="hold"/>
                                        <p:tgtEl>
                                          <p:spTgt spid="15"/>
                                        </p:tgtEl>
                                      </p:cBhvr>
                                    </p:cmd>
                                  </p:childTnLst>
                                </p:cTn>
                              </p:par>
                            </p:childTnLst>
                          </p:cTn>
                        </p:par>
                      </p:childTnLst>
                    </p:cTn>
                  </p:par>
                </p:childTnLst>
              </p:cTn>
              <p:nextCondLst>
                <p:cond evt="onClick" delay="0">
                  <p:tgtEl>
                    <p:spTgt spid="15"/>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14" grpId="0" animBg="1"/>
      <p:bldP spid="20" grpId="0" animBg="1"/>
      <p:bldP spid="21" grpId="0" animBg="1"/>
      <p:bldP spid="22" grpId="0" animBg="1"/>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08852661-CC52-4F79-AE8D-CA397E692F7E}"/>
              </a:ext>
            </a:extLst>
          </p:cNvPr>
          <p:cNvSpPr/>
          <p:nvPr/>
        </p:nvSpPr>
        <p:spPr>
          <a:xfrm>
            <a:off x="384651" y="902133"/>
            <a:ext cx="8352928" cy="5139869"/>
          </a:xfrm>
          <a:prstGeom prst="rect">
            <a:avLst/>
          </a:prstGeom>
          <a:ln>
            <a:solidFill>
              <a:srgbClr val="0000E1"/>
            </a:solidFill>
          </a:ln>
        </p:spPr>
        <p:txBody>
          <a:bodyPr wrap="square">
            <a:spAutoFit/>
          </a:bodyPr>
          <a:lstStyle/>
          <a:p>
            <a:pPr>
              <a:spcBef>
                <a:spcPts val="600"/>
              </a:spcBef>
            </a:pPr>
            <a:r>
              <a:rPr lang="en-US" altLang="zh-TW" sz="1700" dirty="0">
                <a:solidFill>
                  <a:srgbClr val="0000E1"/>
                </a:solidFill>
                <a:latin typeface="Calibri" panose="020F0502020204030204" pitchFamily="34" charset="0"/>
              </a:rPr>
              <a:t>When you’ve walked across half of Africa and you’ve walked up the west coast of North America, where do you go next? On tomorrow’s show my guest is a man who can give us the answer.</a:t>
            </a:r>
          </a:p>
          <a:p>
            <a:pPr>
              <a:spcBef>
                <a:spcPts val="600"/>
              </a:spcBef>
            </a:pPr>
            <a:r>
              <a:rPr lang="en-US" altLang="zh-TW" sz="1700" dirty="0">
                <a:solidFill>
                  <a:srgbClr val="0000E1"/>
                </a:solidFill>
                <a:latin typeface="Calibri" panose="020F0502020204030204" pitchFamily="34" charset="0"/>
              </a:rPr>
              <a:t>I’m talking about the conservationist Mike Fay – a man with a very personal way of saving what he calls the last wild places on Earth. For those of you who don’t know Mike Fay, he does some unusual things in his work with the Wildlife Conservation Society. For instance, he’s spent more than two years of his life trekking through some of the toughest places on the planet. And he often just takes a T-shirt, a pair of shorts and a pair of sandals on these treks. Fay says he has only slept in a bed about fifty times in ten years. The last time he was on the show, he’d just finished a survey of giant redwood trees on the west coast of the United States. What has he been doing since then? Well, he hasn’t been taking it easy! In fact, recently he’s been walking again, this time across Canada. In western Canada, mining companies have been looking for gold and oil. To do this, they’ve been digging up enormous areas – they’ve destroyed hundreds of square </a:t>
            </a:r>
            <a:r>
              <a:rPr lang="en-US" altLang="zh-TW" sz="1700" dirty="0" err="1">
                <a:solidFill>
                  <a:srgbClr val="0000E1"/>
                </a:solidFill>
                <a:latin typeface="Calibri" panose="020F0502020204030204" pitchFamily="34" charset="0"/>
              </a:rPr>
              <a:t>kilometres</a:t>
            </a:r>
            <a:r>
              <a:rPr lang="en-US" altLang="zh-TW" sz="1700" dirty="0">
                <a:solidFill>
                  <a:srgbClr val="0000E1"/>
                </a:solidFill>
                <a:latin typeface="Calibri" panose="020F0502020204030204" pitchFamily="34" charset="0"/>
              </a:rPr>
              <a:t> of wilderness. You can hear what Mike Fay feels about this in tomorrow’s show. And we’ll also find out what’s been happening to national parks in Gabon since Fay was there. We know that people have been trying to set up mines near the parks and the Gabonese government has stopped at least two mining operations. Hear more tomorrow in my interview with Mike Fay, and find out what he thinks a population of seven billion people might do to our planet.</a:t>
            </a:r>
          </a:p>
        </p:txBody>
      </p:sp>
      <p:sp>
        <p:nvSpPr>
          <p:cNvPr id="7" name="矩形 6">
            <a:extLst>
              <a:ext uri="{FF2B5EF4-FFF2-40B4-BE49-F238E27FC236}">
                <a16:creationId xmlns:a16="http://schemas.microsoft.com/office/drawing/2014/main" id="{CC82F514-10F3-490B-8401-EB1013E8FE33}"/>
              </a:ext>
            </a:extLst>
          </p:cNvPr>
          <p:cNvSpPr/>
          <p:nvPr/>
        </p:nvSpPr>
        <p:spPr>
          <a:xfrm>
            <a:off x="1348960" y="32904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65</a:t>
            </a:r>
            <a:endParaRPr lang="zh-TW" altLang="en-US" dirty="0">
              <a:solidFill>
                <a:schemeClr val="bg1">
                  <a:lumMod val="50000"/>
                </a:schemeClr>
              </a:solidFill>
              <a:latin typeface="Calibri" panose="020F0502020204030204" pitchFamily="34" charset="0"/>
            </a:endParaRPr>
          </a:p>
        </p:txBody>
      </p:sp>
      <p:pic>
        <p:nvPicPr>
          <p:cNvPr id="5" name="life_2e_intermediate_sb_track_6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06466" y="208910"/>
            <a:ext cx="609600" cy="609600"/>
          </a:xfrm>
          <a:prstGeom prst="rect">
            <a:avLst/>
          </a:prstGeom>
        </p:spPr>
      </p:pic>
    </p:spTree>
    <p:extLst>
      <p:ext uri="{BB962C8B-B14F-4D97-AF65-F5344CB8AC3E}">
        <p14:creationId xmlns:p14="http://schemas.microsoft.com/office/powerpoint/2010/main" val="33555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9693"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891037" y="1037865"/>
            <a:ext cx="5054667" cy="3908441"/>
          </a:xfrm>
          <a:prstGeom prst="rect">
            <a:avLst/>
          </a:prstGeom>
          <a:noFill/>
          <a:ln w="9525">
            <a:noFill/>
            <a:miter lim="800000"/>
            <a:headEnd/>
            <a:tailEnd/>
          </a:ln>
        </p:spPr>
      </p:pic>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present perfect simple and continuous</a:t>
            </a:r>
            <a:endParaRPr lang="zh-TW" altLang="en-US" sz="3200" b="1" dirty="0">
              <a:solidFill>
                <a:schemeClr val="tx1">
                  <a:lumMod val="65000"/>
                  <a:lumOff val="35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77236161-551A-4C75-9E07-AFAD4C604F56}"/>
              </a:ext>
            </a:extLst>
          </p:cNvPr>
          <p:cNvSpPr/>
          <p:nvPr/>
        </p:nvSpPr>
        <p:spPr>
          <a:xfrm>
            <a:off x="353546" y="898910"/>
            <a:ext cx="3352691"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Answer the questions.</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7FEB6AA2-17FC-44A4-9C87-263EEE6D863A}"/>
              </a:ext>
            </a:extLst>
          </p:cNvPr>
          <p:cNvSpPr/>
          <p:nvPr/>
        </p:nvSpPr>
        <p:spPr>
          <a:xfrm>
            <a:off x="1098605" y="5281526"/>
            <a:ext cx="7847099" cy="1077218"/>
          </a:xfrm>
          <a:prstGeom prst="rect">
            <a:avLst/>
          </a:prstGeom>
        </p:spPr>
        <p:txBody>
          <a:bodyPr wrap="square">
            <a:spAutoFit/>
          </a:bodyPr>
          <a:lstStyle/>
          <a:p>
            <a:pPr marL="360363" indent="-360363"/>
            <a:r>
              <a:rPr lang="en-US" altLang="zh-TW" sz="1600" b="1" dirty="0">
                <a:solidFill>
                  <a:srgbClr val="FF0066"/>
                </a:solidFill>
                <a:latin typeface="Segoe Print" panose="02000600000000000000" pitchFamily="2" charset="0"/>
              </a:rPr>
              <a:t>1 	present perfect simple: </a:t>
            </a:r>
            <a:r>
              <a:rPr lang="en-US" altLang="zh-TW" sz="1600" b="1" i="1" dirty="0">
                <a:solidFill>
                  <a:srgbClr val="FF0066"/>
                </a:solidFill>
                <a:latin typeface="Segoe Print" panose="02000600000000000000" pitchFamily="2" charset="0"/>
              </a:rPr>
              <a:t>has/have</a:t>
            </a:r>
            <a:r>
              <a:rPr lang="en-US" altLang="zh-TW" sz="1600" b="1" dirty="0">
                <a:solidFill>
                  <a:srgbClr val="FF0066"/>
                </a:solidFill>
                <a:latin typeface="Segoe Print" panose="02000600000000000000" pitchFamily="2" charset="0"/>
              </a:rPr>
              <a:t> + past participle of main verb</a:t>
            </a:r>
          </a:p>
          <a:p>
            <a:pPr marL="360363" indent="-360363"/>
            <a:r>
              <a:rPr lang="en-US" altLang="zh-TW" sz="1600" b="1" dirty="0">
                <a:solidFill>
                  <a:srgbClr val="FF0066"/>
                </a:solidFill>
                <a:latin typeface="Segoe Print" panose="02000600000000000000" pitchFamily="2" charset="0"/>
              </a:rPr>
              <a:t>	present perfect continuous: </a:t>
            </a:r>
            <a:r>
              <a:rPr lang="en-US" altLang="zh-TW" sz="1600" b="1" i="1" dirty="0">
                <a:solidFill>
                  <a:srgbClr val="FF0066"/>
                </a:solidFill>
                <a:latin typeface="Segoe Print" panose="02000600000000000000" pitchFamily="2" charset="0"/>
              </a:rPr>
              <a:t>has/have</a:t>
            </a:r>
            <a:r>
              <a:rPr lang="en-US" altLang="zh-TW" sz="1600" b="1" dirty="0">
                <a:solidFill>
                  <a:srgbClr val="FF0066"/>
                </a:solidFill>
                <a:latin typeface="Segoe Print" panose="02000600000000000000" pitchFamily="2" charset="0"/>
              </a:rPr>
              <a:t> + been + -</a:t>
            </a:r>
            <a:r>
              <a:rPr lang="en-US" altLang="zh-TW" sz="1600" b="1" dirty="0" err="1">
                <a:solidFill>
                  <a:srgbClr val="FF0066"/>
                </a:solidFill>
                <a:latin typeface="Segoe Print" panose="02000600000000000000" pitchFamily="2" charset="0"/>
              </a:rPr>
              <a:t>ing</a:t>
            </a:r>
            <a:r>
              <a:rPr lang="en-US" altLang="zh-TW" sz="1600" b="1" dirty="0">
                <a:solidFill>
                  <a:srgbClr val="FF0066"/>
                </a:solidFill>
                <a:latin typeface="Segoe Print" panose="02000600000000000000" pitchFamily="2" charset="0"/>
              </a:rPr>
              <a:t> form of main verb</a:t>
            </a:r>
          </a:p>
          <a:p>
            <a:pPr marL="360363" indent="-360363"/>
            <a:r>
              <a:rPr lang="en-US" altLang="zh-TW" sz="1600" b="1" dirty="0">
                <a:solidFill>
                  <a:srgbClr val="FF0066"/>
                </a:solidFill>
                <a:latin typeface="Segoe Print" panose="02000600000000000000" pitchFamily="2" charset="0"/>
              </a:rPr>
              <a:t>2 	The present perfect expresses completion and result.</a:t>
            </a:r>
          </a:p>
          <a:p>
            <a:pPr marL="360363" indent="-360363"/>
            <a:r>
              <a:rPr lang="en-US" altLang="zh-TW" sz="1600" b="1" dirty="0">
                <a:solidFill>
                  <a:srgbClr val="FF0066"/>
                </a:solidFill>
                <a:latin typeface="Segoe Print" panose="02000600000000000000" pitchFamily="2" charset="0"/>
              </a:rPr>
              <a:t>	The present perfect continuous expresses repeated activity.</a:t>
            </a:r>
            <a:endParaRPr lang="zh-TW" altLang="en-US" sz="1600" b="1" dirty="0">
              <a:solidFill>
                <a:srgbClr val="FF0066"/>
              </a:solidFill>
              <a:latin typeface="Segoe Print" panose="02000600000000000000" pitchFamily="2" charset="0"/>
            </a:endParaRPr>
          </a:p>
        </p:txBody>
      </p:sp>
      <p:pic>
        <p:nvPicPr>
          <p:cNvPr id="10" name="圖片 9">
            <a:hlinkClick r:id="rId3" action="ppaction://hlinkpres?slideindex=1&amp;slidetitle="/>
            <a:extLst>
              <a:ext uri="{FF2B5EF4-FFF2-40B4-BE49-F238E27FC236}">
                <a16:creationId xmlns:a16="http://schemas.microsoft.com/office/drawing/2014/main" id="{53338B2A-AD70-4BE5-895F-FE408C2C2BAE}"/>
              </a:ext>
            </a:extLst>
          </p:cNvPr>
          <p:cNvPicPr>
            <a:picLocks noChangeAspect="1"/>
          </p:cNvPicPr>
          <p:nvPr/>
        </p:nvPicPr>
        <p:blipFill rotWithShape="1">
          <a:blip r:embed="rId4" cstate="print"/>
          <a:srcRect l="31588" t="31573" r="31433" b="31745"/>
          <a:stretch/>
        </p:blipFill>
        <p:spPr>
          <a:xfrm>
            <a:off x="8465129" y="4682223"/>
            <a:ext cx="235900" cy="234000"/>
          </a:xfrm>
          <a:prstGeom prst="rect">
            <a:avLst/>
          </a:prstGeom>
        </p:spPr>
      </p:pic>
      <p:sp>
        <p:nvSpPr>
          <p:cNvPr id="15" name="矩形 14">
            <a:extLst>
              <a:ext uri="{FF2B5EF4-FFF2-40B4-BE49-F238E27FC236}">
                <a16:creationId xmlns:a16="http://schemas.microsoft.com/office/drawing/2014/main" id="{380D6CE3-A178-420D-92FD-AB7F18DCD8BE}"/>
              </a:ext>
            </a:extLst>
          </p:cNvPr>
          <p:cNvSpPr/>
          <p:nvPr/>
        </p:nvSpPr>
        <p:spPr>
          <a:xfrm>
            <a:off x="718362" y="1557703"/>
            <a:ext cx="3172675" cy="3785652"/>
          </a:xfrm>
          <a:prstGeom prst="rect">
            <a:avLst/>
          </a:prstGeom>
        </p:spPr>
        <p:txBody>
          <a:bodyPr wrap="square">
            <a:spAutoFit/>
          </a:bodyPr>
          <a:lstStyle/>
          <a:p>
            <a:pPr marL="360363" indent="-360363"/>
            <a:r>
              <a:rPr lang="en-US" altLang="zh-TW" sz="2000" dirty="0"/>
              <a:t>1 	How do we form the present perfect simple? How do we form the present perfect continuous?</a:t>
            </a:r>
          </a:p>
          <a:p>
            <a:pPr marL="360363" indent="-360363"/>
            <a:r>
              <a:rPr lang="en-US" altLang="zh-TW" sz="2000" dirty="0"/>
              <a:t>2 	Which verb form emphasizes the duration or repetition of an activity? Which verb form emphasizes an action or an activity that is complete?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left)">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wipe(left)">
                                      <p:cBhvr>
                                        <p:cTn id="15" dur="500"/>
                                        <p:tgtEl>
                                          <p:spTgt spid="9">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wipe(left)">
                                      <p:cBhvr>
                                        <p:cTn id="18"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text with the present perfect simple and present perfect continuous form of the verbs.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247C47A1-85B5-4231-AF1E-899FB19A78ED}"/>
              </a:ext>
            </a:extLst>
          </p:cNvPr>
          <p:cNvSpPr/>
          <p:nvPr/>
        </p:nvSpPr>
        <p:spPr>
          <a:xfrm>
            <a:off x="669526" y="1059934"/>
            <a:ext cx="8124516" cy="3785652"/>
          </a:xfrm>
          <a:prstGeom prst="rect">
            <a:avLst/>
          </a:prstGeom>
        </p:spPr>
        <p:txBody>
          <a:bodyPr wrap="square">
            <a:spAutoFit/>
          </a:bodyPr>
          <a:lstStyle/>
          <a:p>
            <a:pPr>
              <a:spcBef>
                <a:spcPts val="300"/>
              </a:spcBef>
            </a:pPr>
            <a:r>
              <a:rPr lang="en-US" altLang="zh-TW" sz="2000" dirty="0">
                <a:solidFill>
                  <a:srgbClr val="000000"/>
                </a:solidFill>
                <a:latin typeface="Calibri" panose="020F0502020204030204" pitchFamily="34" charset="0"/>
              </a:rPr>
              <a:t>This year, Mike Fay 1 _______________________________ (work) in Gabon. He 2 _______________________________ (check) the situation in the national parks and he 3 _______________________________ (discover) some problems. For example, poachers 4 ____________________________ (kill) elephants again. Fay 5 _______________________________ (talk) about ways of controlling poaching with the Gabonese government. As a result, the Gabonese president 6 _______________________________ (send) soldiers to several of the parks. So far, the poachers                                7 ___________________________ (not / return). Meanwhile, for the past few years, foreign ships 8 ____________________________ (fish) in the marine park. The Gabonese government 9 ___________________________ (try) to find ways of dealing with this problem.</a:t>
            </a:r>
            <a:endParaRPr lang="zh-TW" altLang="en-US" sz="2000" dirty="0">
              <a:solidFill>
                <a:srgbClr val="000000"/>
              </a:solidFill>
              <a:latin typeface="Calibri" panose="020F0502020204030204" pitchFamily="34" charset="0"/>
            </a:endParaRPr>
          </a:p>
        </p:txBody>
      </p:sp>
      <p:sp>
        <p:nvSpPr>
          <p:cNvPr id="6" name="矩形 5">
            <a:extLst>
              <a:ext uri="{FF2B5EF4-FFF2-40B4-BE49-F238E27FC236}">
                <a16:creationId xmlns:a16="http://schemas.microsoft.com/office/drawing/2014/main" id="{4CFB1858-AF11-4CC8-8958-80F81D02A75E}"/>
              </a:ext>
            </a:extLst>
          </p:cNvPr>
          <p:cNvSpPr/>
          <p:nvPr/>
        </p:nvSpPr>
        <p:spPr>
          <a:xfrm>
            <a:off x="4015676" y="1116538"/>
            <a:ext cx="2210862"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has been working</a:t>
            </a:r>
            <a:endParaRPr lang="zh-TW" altLang="en-US" b="1" dirty="0">
              <a:solidFill>
                <a:srgbClr val="FF0066"/>
              </a:solidFill>
              <a:latin typeface="Segoe Print" panose="02000600000000000000" pitchFamily="2" charset="0"/>
            </a:endParaRPr>
          </a:p>
        </p:txBody>
      </p:sp>
      <p:sp>
        <p:nvSpPr>
          <p:cNvPr id="8" name="矩形 7">
            <a:extLst>
              <a:ext uri="{FF2B5EF4-FFF2-40B4-BE49-F238E27FC236}">
                <a16:creationId xmlns:a16="http://schemas.microsoft.com/office/drawing/2014/main" id="{9C287CCC-B6D6-4ED5-AE51-595C1EDD1296}"/>
              </a:ext>
            </a:extLst>
          </p:cNvPr>
          <p:cNvSpPr/>
          <p:nvPr/>
        </p:nvSpPr>
        <p:spPr>
          <a:xfrm>
            <a:off x="1301879" y="1421004"/>
            <a:ext cx="395492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has been checking / has checked</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CC6B1836-4F68-4E15-82D2-B963865D85EF}"/>
              </a:ext>
            </a:extLst>
          </p:cNvPr>
          <p:cNvSpPr/>
          <p:nvPr/>
        </p:nvSpPr>
        <p:spPr>
          <a:xfrm>
            <a:off x="4468942" y="1718830"/>
            <a:ext cx="1851789"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has discovered</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C1AA8777-69D8-47F2-A025-25718595EC67}"/>
              </a:ext>
            </a:extLst>
          </p:cNvPr>
          <p:cNvSpPr/>
          <p:nvPr/>
        </p:nvSpPr>
        <p:spPr>
          <a:xfrm>
            <a:off x="5791207" y="2030669"/>
            <a:ext cx="2105063"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been killing</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C1AA8777-69D8-47F2-A025-25718595EC67}"/>
              </a:ext>
            </a:extLst>
          </p:cNvPr>
          <p:cNvSpPr/>
          <p:nvPr/>
        </p:nvSpPr>
        <p:spPr>
          <a:xfrm>
            <a:off x="3798021" y="2335279"/>
            <a:ext cx="3573414"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has been talking / has talked</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C1AA8777-69D8-47F2-A025-25718595EC67}"/>
              </a:ext>
            </a:extLst>
          </p:cNvPr>
          <p:cNvSpPr/>
          <p:nvPr/>
        </p:nvSpPr>
        <p:spPr>
          <a:xfrm>
            <a:off x="5626820" y="2928135"/>
            <a:ext cx="1132041"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has sent</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C1AA8777-69D8-47F2-A025-25718595EC67}"/>
              </a:ext>
            </a:extLst>
          </p:cNvPr>
          <p:cNvSpPr/>
          <p:nvPr/>
        </p:nvSpPr>
        <p:spPr>
          <a:xfrm>
            <a:off x="1678128" y="3556366"/>
            <a:ext cx="2143536"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haven’t returned</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C1AA8777-69D8-47F2-A025-25718595EC67}"/>
              </a:ext>
            </a:extLst>
          </p:cNvPr>
          <p:cNvSpPr/>
          <p:nvPr/>
        </p:nvSpPr>
        <p:spPr>
          <a:xfrm>
            <a:off x="4167890" y="3847256"/>
            <a:ext cx="2164375"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been fishing</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C1AA8777-69D8-47F2-A025-25718595EC67}"/>
              </a:ext>
            </a:extLst>
          </p:cNvPr>
          <p:cNvSpPr/>
          <p:nvPr/>
        </p:nvSpPr>
        <p:spPr>
          <a:xfrm>
            <a:off x="5842579" y="4160429"/>
            <a:ext cx="2132315"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been trying</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4" grpId="0"/>
      <p:bldP spid="15" grpId="0"/>
      <p:bldP spid="16" grpId="0"/>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 questions for Mike Fay with the present perfect simple and present perfect continuous form of the verbs.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247C47A1-85B5-4231-AF1E-899FB19A78ED}"/>
              </a:ext>
            </a:extLst>
          </p:cNvPr>
          <p:cNvSpPr/>
          <p:nvPr/>
        </p:nvSpPr>
        <p:spPr>
          <a:xfrm>
            <a:off x="630615" y="1108572"/>
            <a:ext cx="8124516" cy="2323713"/>
          </a:xfrm>
          <a:prstGeom prst="rect">
            <a:avLst/>
          </a:prstGeom>
        </p:spPr>
        <p:txBody>
          <a:bodyPr wrap="square">
            <a:spAutoFit/>
          </a:bodyPr>
          <a:lstStyle/>
          <a:p>
            <a:pPr marL="360363" indent="-360363">
              <a:spcBef>
                <a:spcPts val="600"/>
              </a:spcBef>
            </a:pPr>
            <a:r>
              <a:rPr lang="en-US" altLang="zh-TW" sz="2000" dirty="0"/>
              <a:t>1 	What / you / do / recently?</a:t>
            </a:r>
          </a:p>
          <a:p>
            <a:pPr marL="360363" indent="-360363">
              <a:spcBef>
                <a:spcPts val="600"/>
              </a:spcBef>
            </a:pPr>
            <a:r>
              <a:rPr lang="en-US" altLang="zh-TW" sz="2000" dirty="0"/>
              <a:t>2 	you / prepare for / any new trips?</a:t>
            </a:r>
          </a:p>
          <a:p>
            <a:pPr marL="360363" indent="-360363">
              <a:spcBef>
                <a:spcPts val="600"/>
              </a:spcBef>
            </a:pPr>
            <a:r>
              <a:rPr lang="en-US" altLang="zh-TW" sz="2000" dirty="0"/>
              <a:t>3 	How / you / feel / since the plane crash?</a:t>
            </a:r>
          </a:p>
          <a:p>
            <a:pPr marL="360363" indent="-360363">
              <a:spcBef>
                <a:spcPts val="600"/>
              </a:spcBef>
            </a:pPr>
            <a:r>
              <a:rPr lang="en-US" altLang="zh-TW" sz="2000" dirty="0"/>
              <a:t>4 	How many photos / you / take / in your career?</a:t>
            </a:r>
          </a:p>
          <a:p>
            <a:pPr marL="360363" indent="-360363">
              <a:spcBef>
                <a:spcPts val="600"/>
              </a:spcBef>
            </a:pPr>
            <a:r>
              <a:rPr lang="en-US" altLang="zh-TW" sz="2000" dirty="0"/>
              <a:t>5 	How long / you / travel / alone?</a:t>
            </a:r>
          </a:p>
          <a:p>
            <a:pPr marL="360363" indent="-360363">
              <a:spcBef>
                <a:spcPts val="600"/>
              </a:spcBef>
            </a:pPr>
            <a:r>
              <a:rPr lang="en-US" altLang="zh-TW" sz="2000" dirty="0"/>
              <a:t>6 	you / be / anywhere dangerous lately?</a:t>
            </a:r>
            <a:endParaRPr lang="zh-TW" altLang="en-US" sz="2000" dirty="0"/>
          </a:p>
        </p:txBody>
      </p:sp>
      <p:sp>
        <p:nvSpPr>
          <p:cNvPr id="20" name="矩形 19">
            <a:extLst>
              <a:ext uri="{FF2B5EF4-FFF2-40B4-BE49-F238E27FC236}">
                <a16:creationId xmlns:a16="http://schemas.microsoft.com/office/drawing/2014/main" id="{7FEB6AA2-17FC-44A4-9C87-263EEE6D863A}"/>
              </a:ext>
            </a:extLst>
          </p:cNvPr>
          <p:cNvSpPr/>
          <p:nvPr/>
        </p:nvSpPr>
        <p:spPr>
          <a:xfrm>
            <a:off x="754536" y="3620843"/>
            <a:ext cx="7640434" cy="2139047"/>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What have you been doing recently?</a:t>
            </a:r>
          </a:p>
          <a:p>
            <a:pPr marL="360363" indent="-360363">
              <a:spcBef>
                <a:spcPts val="600"/>
              </a:spcBef>
            </a:pPr>
            <a:r>
              <a:rPr lang="en-US" altLang="zh-TW" b="1" dirty="0">
                <a:solidFill>
                  <a:srgbClr val="FF0066"/>
                </a:solidFill>
                <a:latin typeface="Segoe Print" panose="02000600000000000000" pitchFamily="2" charset="0"/>
              </a:rPr>
              <a:t>2 	Have you been preparing for any new trips?</a:t>
            </a:r>
          </a:p>
          <a:p>
            <a:pPr marL="360363" indent="-360363">
              <a:spcBef>
                <a:spcPts val="600"/>
              </a:spcBef>
            </a:pPr>
            <a:r>
              <a:rPr lang="en-US" altLang="zh-TW" b="1" dirty="0">
                <a:solidFill>
                  <a:srgbClr val="FF0066"/>
                </a:solidFill>
                <a:latin typeface="Segoe Print" panose="02000600000000000000" pitchFamily="2" charset="0"/>
              </a:rPr>
              <a:t>3 	How have you been feeling since the plane crash?</a:t>
            </a:r>
          </a:p>
          <a:p>
            <a:pPr marL="360363" indent="-360363">
              <a:spcBef>
                <a:spcPts val="600"/>
              </a:spcBef>
            </a:pPr>
            <a:r>
              <a:rPr lang="en-US" altLang="zh-TW" b="1" dirty="0">
                <a:solidFill>
                  <a:srgbClr val="FF0066"/>
                </a:solidFill>
                <a:latin typeface="Segoe Print" panose="02000600000000000000" pitchFamily="2" charset="0"/>
              </a:rPr>
              <a:t>4 	How many photos have you taken in your career?</a:t>
            </a:r>
          </a:p>
          <a:p>
            <a:pPr marL="360363" indent="-360363">
              <a:spcBef>
                <a:spcPts val="600"/>
              </a:spcBef>
            </a:pPr>
            <a:r>
              <a:rPr lang="en-US" altLang="zh-TW" b="1" dirty="0">
                <a:solidFill>
                  <a:srgbClr val="FF0066"/>
                </a:solidFill>
                <a:latin typeface="Segoe Print" panose="02000600000000000000" pitchFamily="2" charset="0"/>
              </a:rPr>
              <a:t>5 	How long have you been travelling alone?</a:t>
            </a:r>
          </a:p>
          <a:p>
            <a:pPr marL="360363" indent="-360363">
              <a:spcBef>
                <a:spcPts val="600"/>
              </a:spcBef>
            </a:pPr>
            <a:r>
              <a:rPr lang="en-US" altLang="zh-TW" b="1" dirty="0">
                <a:solidFill>
                  <a:srgbClr val="FF0066"/>
                </a:solidFill>
                <a:latin typeface="Segoe Print" panose="02000600000000000000" pitchFamily="2" charset="0"/>
              </a:rPr>
              <a:t>6 	Have you been anywhere dangerous lately?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wipe(left)">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wipe(left)">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wipe(left)">
                                      <p:cBhvr>
                                        <p:cTn id="22" dur="500"/>
                                        <p:tgtEl>
                                          <p:spTgt spid="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xEl>
                                              <p:pRg st="4" end="4"/>
                                            </p:txEl>
                                          </p:spTgt>
                                        </p:tgtEl>
                                        <p:attrNameLst>
                                          <p:attrName>style.visibility</p:attrName>
                                        </p:attrNameLst>
                                      </p:cBhvr>
                                      <p:to>
                                        <p:strVal val="visible"/>
                                      </p:to>
                                    </p:set>
                                    <p:animEffect transition="in" filter="wipe(left)">
                                      <p:cBhvr>
                                        <p:cTn id="27" dur="500"/>
                                        <p:tgtEl>
                                          <p:spTgt spid="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xEl>
                                              <p:pRg st="5" end="5"/>
                                            </p:txEl>
                                          </p:spTgt>
                                        </p:tgtEl>
                                        <p:attrNameLst>
                                          <p:attrName>style.visibility</p:attrName>
                                        </p:attrNameLst>
                                      </p:cBhvr>
                                      <p:to>
                                        <p:strVal val="visible"/>
                                      </p:to>
                                    </p:set>
                                    <p:animEffect transition="in" filter="wipe(left)">
                                      <p:cBhvr>
                                        <p:cTn id="32" dur="50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Match the travel preparation activities (1–6) with the results (a–f). Then write two sentences.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247C47A1-85B5-4231-AF1E-899FB19A78ED}"/>
              </a:ext>
            </a:extLst>
          </p:cNvPr>
          <p:cNvSpPr/>
          <p:nvPr/>
        </p:nvSpPr>
        <p:spPr>
          <a:xfrm>
            <a:off x="620888" y="3851311"/>
            <a:ext cx="8124516" cy="2323713"/>
          </a:xfrm>
          <a:prstGeom prst="rect">
            <a:avLst/>
          </a:prstGeom>
        </p:spPr>
        <p:txBody>
          <a:bodyPr wrap="square">
            <a:spAutoFit/>
          </a:bodyPr>
          <a:lstStyle/>
          <a:p>
            <a:pPr marL="360363" indent="-360363">
              <a:spcBef>
                <a:spcPts val="600"/>
              </a:spcBef>
            </a:pPr>
            <a:r>
              <a:rPr lang="en-US" altLang="zh-TW" sz="2000" dirty="0"/>
              <a:t>a 	be on the phone all morning</a:t>
            </a:r>
          </a:p>
          <a:p>
            <a:pPr marL="360363" indent="-360363">
              <a:spcBef>
                <a:spcPts val="600"/>
              </a:spcBef>
            </a:pPr>
            <a:r>
              <a:rPr lang="en-US" altLang="zh-TW" sz="2000" dirty="0"/>
              <a:t>b 	spend a fortune</a:t>
            </a:r>
          </a:p>
          <a:p>
            <a:pPr marL="360363" indent="-360363">
              <a:spcBef>
                <a:spcPts val="600"/>
              </a:spcBef>
            </a:pPr>
            <a:r>
              <a:rPr lang="en-US" altLang="zh-TW" sz="2000" dirty="0"/>
              <a:t>c 	run out of space</a:t>
            </a:r>
          </a:p>
          <a:p>
            <a:pPr marL="360363" indent="-360363">
              <a:spcBef>
                <a:spcPts val="600"/>
              </a:spcBef>
            </a:pPr>
            <a:r>
              <a:rPr lang="en-US" altLang="zh-TW" sz="2000" dirty="0"/>
              <a:t>d 	not learn many</a:t>
            </a:r>
          </a:p>
          <a:p>
            <a:pPr marL="360363" indent="-360363">
              <a:spcBef>
                <a:spcPts val="600"/>
              </a:spcBef>
            </a:pPr>
            <a:r>
              <a:rPr lang="en-US" altLang="zh-TW" sz="2000" dirty="0"/>
              <a:t>e 	print a couple of pages</a:t>
            </a:r>
          </a:p>
          <a:p>
            <a:pPr marL="360363" indent="-360363">
              <a:spcBef>
                <a:spcPts val="600"/>
              </a:spcBef>
            </a:pPr>
            <a:r>
              <a:rPr lang="en-US" altLang="zh-TW" sz="2000" dirty="0"/>
              <a:t>f 	not find any</a:t>
            </a:r>
            <a:endParaRPr lang="zh-TW" altLang="en-US" sz="2000" dirty="0"/>
          </a:p>
        </p:txBody>
      </p:sp>
      <p:sp>
        <p:nvSpPr>
          <p:cNvPr id="20" name="矩形 19">
            <a:extLst>
              <a:ext uri="{FF2B5EF4-FFF2-40B4-BE49-F238E27FC236}">
                <a16:creationId xmlns:a16="http://schemas.microsoft.com/office/drawing/2014/main" id="{7FEB6AA2-17FC-44A4-9C87-263EEE6D863A}"/>
              </a:ext>
            </a:extLst>
          </p:cNvPr>
          <p:cNvSpPr/>
          <p:nvPr/>
        </p:nvSpPr>
        <p:spPr>
          <a:xfrm>
            <a:off x="358434" y="1431355"/>
            <a:ext cx="484047" cy="2366032"/>
          </a:xfrm>
          <a:prstGeom prst="rect">
            <a:avLst/>
          </a:prstGeom>
        </p:spPr>
        <p:txBody>
          <a:bodyPr wrap="square">
            <a:spAutoFit/>
          </a:bodyPr>
          <a:lstStyle/>
          <a:p>
            <a:pPr marL="360363" indent="-360363">
              <a:lnSpc>
                <a:spcPts val="3000"/>
              </a:lnSpc>
            </a:pPr>
            <a:r>
              <a:rPr lang="en-US" altLang="zh-TW" b="1" dirty="0">
                <a:solidFill>
                  <a:srgbClr val="FF0066"/>
                </a:solidFill>
                <a:latin typeface="Segoe Print" panose="02000600000000000000" pitchFamily="2" charset="0"/>
              </a:rPr>
              <a:t>b</a:t>
            </a:r>
          </a:p>
          <a:p>
            <a:pPr marL="360363" indent="-360363">
              <a:lnSpc>
                <a:spcPts val="3000"/>
              </a:lnSpc>
            </a:pPr>
            <a:r>
              <a:rPr lang="en-US" altLang="zh-TW" b="1" dirty="0">
                <a:solidFill>
                  <a:srgbClr val="FF0066"/>
                </a:solidFill>
                <a:latin typeface="Segoe Print" panose="02000600000000000000" pitchFamily="2" charset="0"/>
              </a:rPr>
              <a:t>f</a:t>
            </a:r>
          </a:p>
          <a:p>
            <a:pPr marL="360363" indent="-360363">
              <a:lnSpc>
                <a:spcPts val="3000"/>
              </a:lnSpc>
            </a:pPr>
            <a:r>
              <a:rPr lang="en-US" altLang="zh-TW" b="1" dirty="0">
                <a:solidFill>
                  <a:srgbClr val="FF0066"/>
                </a:solidFill>
                <a:latin typeface="Segoe Print" panose="02000600000000000000" pitchFamily="2" charset="0"/>
              </a:rPr>
              <a:t>a</a:t>
            </a:r>
          </a:p>
          <a:p>
            <a:pPr marL="360363" indent="-360363">
              <a:lnSpc>
                <a:spcPts val="3000"/>
              </a:lnSpc>
            </a:pPr>
            <a:r>
              <a:rPr lang="en-US" altLang="zh-TW" b="1" dirty="0">
                <a:solidFill>
                  <a:srgbClr val="FF0066"/>
                </a:solidFill>
                <a:latin typeface="Segoe Print" panose="02000600000000000000" pitchFamily="2" charset="0"/>
              </a:rPr>
              <a:t>e</a:t>
            </a:r>
          </a:p>
          <a:p>
            <a:pPr marL="360363" indent="-360363">
              <a:lnSpc>
                <a:spcPts val="3000"/>
              </a:lnSpc>
            </a:pPr>
            <a:r>
              <a:rPr lang="en-US" altLang="zh-TW" b="1" dirty="0">
                <a:solidFill>
                  <a:srgbClr val="FF0066"/>
                </a:solidFill>
                <a:latin typeface="Segoe Print" panose="02000600000000000000" pitchFamily="2" charset="0"/>
              </a:rPr>
              <a:t>c</a:t>
            </a:r>
          </a:p>
          <a:p>
            <a:pPr marL="360363" indent="-360363">
              <a:lnSpc>
                <a:spcPts val="3000"/>
              </a:lnSpc>
            </a:pPr>
            <a:r>
              <a:rPr lang="en-US" altLang="zh-TW" b="1" dirty="0">
                <a:solidFill>
                  <a:srgbClr val="FF0066"/>
                </a:solidFill>
                <a:latin typeface="Segoe Print" panose="02000600000000000000" pitchFamily="2" charset="0"/>
              </a:rPr>
              <a:t>d</a:t>
            </a:r>
          </a:p>
        </p:txBody>
      </p:sp>
      <p:sp>
        <p:nvSpPr>
          <p:cNvPr id="6" name="矩形 5"/>
          <p:cNvSpPr/>
          <p:nvPr/>
        </p:nvSpPr>
        <p:spPr>
          <a:xfrm>
            <a:off x="651751" y="1063026"/>
            <a:ext cx="7966953" cy="400110"/>
          </a:xfrm>
          <a:prstGeom prst="rect">
            <a:avLst/>
          </a:prstGeom>
        </p:spPr>
        <p:txBody>
          <a:bodyPr wrap="square">
            <a:spAutoFit/>
          </a:bodyPr>
          <a:lstStyle/>
          <a:p>
            <a:r>
              <a:rPr lang="en-US" altLang="zh-TW" sz="2000" i="1" dirty="0">
                <a:solidFill>
                  <a:srgbClr val="0080FF"/>
                </a:solidFill>
                <a:latin typeface="Calibri" panose="020F0502020204030204" pitchFamily="34" charset="0"/>
              </a:rPr>
              <a:t>I</a:t>
            </a:r>
            <a:r>
              <a:rPr lang="en-US" altLang="zh-TW" sz="2000" b="1" i="1" dirty="0">
                <a:solidFill>
                  <a:srgbClr val="0080FF"/>
                </a:solidFill>
                <a:latin typeface="Calibri" panose="020F0502020204030204" pitchFamily="34" charset="0"/>
              </a:rPr>
              <a:t>’ve been buying </a:t>
            </a:r>
            <a:r>
              <a:rPr lang="en-US" altLang="zh-TW" sz="2000" i="1" dirty="0">
                <a:solidFill>
                  <a:srgbClr val="0080FF"/>
                </a:solidFill>
                <a:latin typeface="Calibri" panose="020F0502020204030204" pitchFamily="34" charset="0"/>
              </a:rPr>
              <a:t>holiday clothes. I’</a:t>
            </a:r>
            <a:r>
              <a:rPr lang="en-US" altLang="zh-TW" sz="2000" b="1" i="1" dirty="0">
                <a:solidFill>
                  <a:srgbClr val="0080FF"/>
                </a:solidFill>
                <a:latin typeface="Calibri" panose="020F0502020204030204" pitchFamily="34" charset="0"/>
              </a:rPr>
              <a:t>ve</a:t>
            </a:r>
            <a:r>
              <a:rPr lang="en-US" altLang="zh-TW" sz="2000" i="1" dirty="0">
                <a:solidFill>
                  <a:srgbClr val="0080FF"/>
                </a:solidFill>
                <a:latin typeface="Calibri" panose="020F0502020204030204" pitchFamily="34" charset="0"/>
              </a:rPr>
              <a:t> </a:t>
            </a:r>
            <a:r>
              <a:rPr lang="en-US" altLang="zh-TW" sz="2000" b="1" i="1" dirty="0">
                <a:solidFill>
                  <a:srgbClr val="0080FF"/>
                </a:solidFill>
                <a:latin typeface="Calibri" panose="020F0502020204030204" pitchFamily="34" charset="0"/>
              </a:rPr>
              <a:t>spent</a:t>
            </a:r>
            <a:r>
              <a:rPr lang="en-US" altLang="zh-TW" sz="2000" i="1" dirty="0">
                <a:solidFill>
                  <a:srgbClr val="0080FF"/>
                </a:solidFill>
                <a:latin typeface="Calibri" panose="020F0502020204030204" pitchFamily="34" charset="0"/>
              </a:rPr>
              <a:t> a fortune.</a:t>
            </a:r>
            <a:endParaRPr lang="zh-TW" altLang="en-US" sz="2000" i="1" dirty="0">
              <a:solidFill>
                <a:srgbClr val="0080FF"/>
              </a:solidFill>
              <a:latin typeface="Calibri" panose="020F0502020204030204" pitchFamily="34" charset="0"/>
            </a:endParaRPr>
          </a:p>
        </p:txBody>
      </p:sp>
      <p:sp>
        <p:nvSpPr>
          <p:cNvPr id="7" name="矩形 6">
            <a:extLst>
              <a:ext uri="{FF2B5EF4-FFF2-40B4-BE49-F238E27FC236}">
                <a16:creationId xmlns:a16="http://schemas.microsoft.com/office/drawing/2014/main" id="{247C47A1-85B5-4231-AF1E-899FB19A78ED}"/>
              </a:ext>
            </a:extLst>
          </p:cNvPr>
          <p:cNvSpPr/>
          <p:nvPr/>
        </p:nvSpPr>
        <p:spPr>
          <a:xfrm>
            <a:off x="620888" y="1478222"/>
            <a:ext cx="8124516" cy="2323713"/>
          </a:xfrm>
          <a:prstGeom prst="rect">
            <a:avLst/>
          </a:prstGeom>
        </p:spPr>
        <p:txBody>
          <a:bodyPr wrap="square">
            <a:spAutoFit/>
          </a:bodyPr>
          <a:lstStyle/>
          <a:p>
            <a:pPr marL="360363" indent="-360363">
              <a:spcBef>
                <a:spcPts val="600"/>
              </a:spcBef>
            </a:pPr>
            <a:r>
              <a:rPr lang="en-US" altLang="zh-TW" sz="2000" dirty="0"/>
              <a:t>1 	buy holiday clothes</a:t>
            </a:r>
          </a:p>
          <a:p>
            <a:pPr marL="360363" indent="-360363">
              <a:spcBef>
                <a:spcPts val="600"/>
              </a:spcBef>
            </a:pPr>
            <a:r>
              <a:rPr lang="en-US" altLang="zh-TW" sz="2000" dirty="0"/>
              <a:t>2 	look for cheap flights</a:t>
            </a:r>
          </a:p>
          <a:p>
            <a:pPr marL="360363" indent="-360363">
              <a:spcBef>
                <a:spcPts val="600"/>
              </a:spcBef>
            </a:pPr>
            <a:r>
              <a:rPr lang="en-US" altLang="zh-TW" sz="2000" dirty="0"/>
              <a:t>3 	talk to travel agents</a:t>
            </a:r>
          </a:p>
          <a:p>
            <a:pPr marL="360363" indent="-360363">
              <a:spcBef>
                <a:spcPts val="600"/>
              </a:spcBef>
            </a:pPr>
            <a:r>
              <a:rPr lang="en-US" altLang="zh-TW" sz="2000" dirty="0"/>
              <a:t>4 	download tourist information</a:t>
            </a:r>
          </a:p>
          <a:p>
            <a:pPr marL="360363" indent="-360363">
              <a:spcBef>
                <a:spcPts val="600"/>
              </a:spcBef>
            </a:pPr>
            <a:r>
              <a:rPr lang="en-US" altLang="zh-TW" sz="2000" dirty="0"/>
              <a:t>5 	pack my suitcase</a:t>
            </a:r>
          </a:p>
          <a:p>
            <a:pPr marL="360363" indent="-360363">
              <a:spcBef>
                <a:spcPts val="600"/>
              </a:spcBef>
            </a:pPr>
            <a:r>
              <a:rPr lang="en-US" altLang="zh-TW" sz="2000" dirty="0"/>
              <a:t>6	 </a:t>
            </a:r>
            <a:r>
              <a:rPr lang="en-US" altLang="zh-TW" sz="2000" dirty="0" err="1"/>
              <a:t>practise</a:t>
            </a:r>
            <a:r>
              <a:rPr lang="en-US" altLang="zh-TW" sz="2000" dirty="0"/>
              <a:t> useful phrases in Thai</a:t>
            </a:r>
            <a:endParaRPr lang="zh-TW" altLang="en-US" sz="2000" dirty="0"/>
          </a:p>
        </p:txBody>
      </p:sp>
      <p:sp>
        <p:nvSpPr>
          <p:cNvPr id="8" name="矩形 7">
            <a:extLst>
              <a:ext uri="{FF2B5EF4-FFF2-40B4-BE49-F238E27FC236}">
                <a16:creationId xmlns:a16="http://schemas.microsoft.com/office/drawing/2014/main" id="{7FEB6AA2-17FC-44A4-9C87-263EEE6D863A}"/>
              </a:ext>
            </a:extLst>
          </p:cNvPr>
          <p:cNvSpPr/>
          <p:nvPr/>
        </p:nvSpPr>
        <p:spPr>
          <a:xfrm>
            <a:off x="3306678" y="1544009"/>
            <a:ext cx="4735872" cy="369332"/>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(see example)</a:t>
            </a:r>
          </a:p>
        </p:txBody>
      </p:sp>
      <p:sp>
        <p:nvSpPr>
          <p:cNvPr id="10" name="矩形 9">
            <a:extLst>
              <a:ext uri="{FF2B5EF4-FFF2-40B4-BE49-F238E27FC236}">
                <a16:creationId xmlns:a16="http://schemas.microsoft.com/office/drawing/2014/main" id="{7FEB6AA2-17FC-44A4-9C87-263EEE6D863A}"/>
              </a:ext>
            </a:extLst>
          </p:cNvPr>
          <p:cNvSpPr/>
          <p:nvPr/>
        </p:nvSpPr>
        <p:spPr>
          <a:xfrm>
            <a:off x="3306678" y="1944148"/>
            <a:ext cx="4972386" cy="646331"/>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2	(I’ve been looking for cheap flights. I haven’t found any.)</a:t>
            </a:r>
          </a:p>
        </p:txBody>
      </p:sp>
      <p:sp>
        <p:nvSpPr>
          <p:cNvPr id="11" name="矩形 10">
            <a:extLst>
              <a:ext uri="{FF2B5EF4-FFF2-40B4-BE49-F238E27FC236}">
                <a16:creationId xmlns:a16="http://schemas.microsoft.com/office/drawing/2014/main" id="{7FEB6AA2-17FC-44A4-9C87-263EEE6D863A}"/>
              </a:ext>
            </a:extLst>
          </p:cNvPr>
          <p:cNvSpPr/>
          <p:nvPr/>
        </p:nvSpPr>
        <p:spPr>
          <a:xfrm>
            <a:off x="4214221" y="2616695"/>
            <a:ext cx="4793637" cy="646331"/>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3 	(I’ve been talking to travel agents. I’ve been on the phone all morning.)</a:t>
            </a:r>
          </a:p>
        </p:txBody>
      </p:sp>
      <p:sp>
        <p:nvSpPr>
          <p:cNvPr id="12" name="矩形 11">
            <a:extLst>
              <a:ext uri="{FF2B5EF4-FFF2-40B4-BE49-F238E27FC236}">
                <a16:creationId xmlns:a16="http://schemas.microsoft.com/office/drawing/2014/main" id="{7FEB6AA2-17FC-44A4-9C87-263EEE6D863A}"/>
              </a:ext>
            </a:extLst>
          </p:cNvPr>
          <p:cNvSpPr/>
          <p:nvPr/>
        </p:nvSpPr>
        <p:spPr>
          <a:xfrm>
            <a:off x="4214221" y="3331537"/>
            <a:ext cx="4647677" cy="923330"/>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4	(I’ve been downloading tourist information. I’ve printed a couple of pages.)</a:t>
            </a:r>
          </a:p>
        </p:txBody>
      </p:sp>
      <p:sp>
        <p:nvSpPr>
          <p:cNvPr id="14" name="矩形 13">
            <a:extLst>
              <a:ext uri="{FF2B5EF4-FFF2-40B4-BE49-F238E27FC236}">
                <a16:creationId xmlns:a16="http://schemas.microsoft.com/office/drawing/2014/main" id="{7DF0DB81-25A3-477C-A0DA-CB3D6C72D8C8}"/>
              </a:ext>
            </a:extLst>
          </p:cNvPr>
          <p:cNvSpPr/>
          <p:nvPr/>
        </p:nvSpPr>
        <p:spPr>
          <a:xfrm>
            <a:off x="3467995" y="4276315"/>
            <a:ext cx="5437015" cy="1277273"/>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5 	(I’ve been packing my suitcase. I’ve run out of space.)</a:t>
            </a:r>
          </a:p>
          <a:p>
            <a:pPr marL="360363" indent="-360363">
              <a:spcBef>
                <a:spcPts val="600"/>
              </a:spcBef>
            </a:pPr>
            <a:r>
              <a:rPr lang="en-US" altLang="zh-TW" b="1" dirty="0">
                <a:solidFill>
                  <a:srgbClr val="FF0066"/>
                </a:solidFill>
                <a:latin typeface="Segoe Print" panose="02000600000000000000" pitchFamily="2" charset="0"/>
              </a:rPr>
              <a:t>6 	(I’ve been </a:t>
            </a:r>
            <a:r>
              <a:rPr lang="en-US" altLang="zh-TW" b="1" dirty="0" err="1">
                <a:solidFill>
                  <a:srgbClr val="FF0066"/>
                </a:solidFill>
                <a:latin typeface="Segoe Print" panose="02000600000000000000" pitchFamily="2" charset="0"/>
              </a:rPr>
              <a:t>practising</a:t>
            </a:r>
            <a:r>
              <a:rPr lang="en-US" altLang="zh-TW" b="1" dirty="0">
                <a:solidFill>
                  <a:srgbClr val="FF0066"/>
                </a:solidFill>
                <a:latin typeface="Segoe Print" panose="02000600000000000000" pitchFamily="2" charset="0"/>
              </a:rPr>
              <a:t> useful phrases in Thai. I haven’t learnt/learned many.)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xEl>
                                              <p:pRg st="1" end="1"/>
                                            </p:txEl>
                                          </p:spTgt>
                                        </p:tgtEl>
                                        <p:attrNameLst>
                                          <p:attrName>style.visibility</p:attrName>
                                        </p:attrNameLst>
                                      </p:cBhvr>
                                      <p:to>
                                        <p:strVal val="visible"/>
                                      </p:to>
                                    </p:set>
                                    <p:animEffect transition="in" filter="wipe(left)">
                                      <p:cBhvr>
                                        <p:cTn id="16" dur="500"/>
                                        <p:tgtEl>
                                          <p:spTgt spid="20">
                                            <p:txEl>
                                              <p:pRg st="1" end="1"/>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
                                            <p:txEl>
                                              <p:pRg st="2" end="2"/>
                                            </p:txEl>
                                          </p:spTgt>
                                        </p:tgtEl>
                                        <p:attrNameLst>
                                          <p:attrName>style.visibility</p:attrName>
                                        </p:attrNameLst>
                                      </p:cBhvr>
                                      <p:to>
                                        <p:strVal val="visible"/>
                                      </p:to>
                                    </p:set>
                                    <p:animEffect transition="in" filter="wipe(left)">
                                      <p:cBhvr>
                                        <p:cTn id="25" dur="500"/>
                                        <p:tgtEl>
                                          <p:spTgt spid="20">
                                            <p:txEl>
                                              <p:pRg st="2" end="2"/>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wipe(left)">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0">
                                            <p:txEl>
                                              <p:pRg st="3" end="3"/>
                                            </p:txEl>
                                          </p:spTgt>
                                        </p:tgtEl>
                                        <p:attrNameLst>
                                          <p:attrName>style.visibility</p:attrName>
                                        </p:attrNameLst>
                                      </p:cBhvr>
                                      <p:to>
                                        <p:strVal val="visible"/>
                                      </p:to>
                                    </p:set>
                                    <p:animEffect transition="in" filter="wipe(left)">
                                      <p:cBhvr>
                                        <p:cTn id="34" dur="500"/>
                                        <p:tgtEl>
                                          <p:spTgt spid="20">
                                            <p:txEl>
                                              <p:pRg st="3" end="3"/>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wipe(left)">
                                      <p:cBhvr>
                                        <p:cTn id="38" dur="500"/>
                                        <p:tgtEl>
                                          <p:spTgt spid="1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0">
                                            <p:txEl>
                                              <p:pRg st="4" end="4"/>
                                            </p:txEl>
                                          </p:spTgt>
                                        </p:tgtEl>
                                        <p:attrNameLst>
                                          <p:attrName>style.visibility</p:attrName>
                                        </p:attrNameLst>
                                      </p:cBhvr>
                                      <p:to>
                                        <p:strVal val="visible"/>
                                      </p:to>
                                    </p:set>
                                    <p:animEffect transition="in" filter="wipe(left)">
                                      <p:cBhvr>
                                        <p:cTn id="43" dur="500"/>
                                        <p:tgtEl>
                                          <p:spTgt spid="20">
                                            <p:txEl>
                                              <p:pRg st="4" end="4"/>
                                            </p:txEl>
                                          </p:spTgt>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wipe(left)">
                                      <p:cBhvr>
                                        <p:cTn id="47" dur="500"/>
                                        <p:tgtEl>
                                          <p:spTgt spid="1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xEl>
                                              <p:pRg st="5" end="5"/>
                                            </p:txEl>
                                          </p:spTgt>
                                        </p:tgtEl>
                                        <p:attrNameLst>
                                          <p:attrName>style.visibility</p:attrName>
                                        </p:attrNameLst>
                                      </p:cBhvr>
                                      <p:to>
                                        <p:strVal val="visible"/>
                                      </p:to>
                                    </p:set>
                                    <p:animEffect transition="in" filter="wipe(left)">
                                      <p:cBhvr>
                                        <p:cTn id="52" dur="500"/>
                                        <p:tgtEl>
                                          <p:spTgt spid="20">
                                            <p:txEl>
                                              <p:pRg st="5" end="5"/>
                                            </p:txEl>
                                          </p:spTgt>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4">
                                            <p:txEl>
                                              <p:pRg st="1" end="1"/>
                                            </p:txEl>
                                          </p:spTgt>
                                        </p:tgtEl>
                                        <p:attrNameLst>
                                          <p:attrName>style.visibility</p:attrName>
                                        </p:attrNameLst>
                                      </p:cBhvr>
                                      <p:to>
                                        <p:strVal val="visible"/>
                                      </p:to>
                                    </p:set>
                                    <p:animEffect transition="in" filter="wipe(left)">
                                      <p:cBhvr>
                                        <p:cTn id="56"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BE0A25E-D444-4A57-AD7A-AC8C75058D60}"/>
              </a:ext>
            </a:extLst>
          </p:cNvPr>
          <p:cNvSpPr/>
          <p:nvPr/>
        </p:nvSpPr>
        <p:spPr>
          <a:xfrm>
            <a:off x="304909" y="309431"/>
            <a:ext cx="4388277"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photo. Discuss the questions.</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a16="http://schemas.microsoft.com/office/drawing/2014/main"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8-p. 93</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7870C775-22B2-475B-B31F-E91D3AAA31E4}"/>
              </a:ext>
            </a:extLst>
          </p:cNvPr>
          <p:cNvSpPr/>
          <p:nvPr/>
        </p:nvSpPr>
        <p:spPr>
          <a:xfrm>
            <a:off x="5160370" y="2630267"/>
            <a:ext cx="3925680"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Tourists take photos of an emperor penguin on the frozen Amundsen Sea in Antarctica.</a:t>
            </a:r>
            <a:endParaRPr lang="zh-TW" altLang="en-US" sz="1600" dirty="0">
              <a:solidFill>
                <a:schemeClr val="tx1">
                  <a:lumMod val="85000"/>
                  <a:lumOff val="15000"/>
                </a:schemeClr>
              </a:solidFill>
              <a:latin typeface="Corbel" panose="020B0503020204020204" pitchFamily="34" charset="0"/>
            </a:endParaRPr>
          </a:p>
        </p:txBody>
      </p:sp>
      <p:sp>
        <p:nvSpPr>
          <p:cNvPr id="13" name="矩形 12">
            <a:extLst>
              <a:ext uri="{FF2B5EF4-FFF2-40B4-BE49-F238E27FC236}">
                <a16:creationId xmlns:a16="http://schemas.microsoft.com/office/drawing/2014/main" id="{6DCF3B10-AA4C-454D-A4E3-C87A88555371}"/>
              </a:ext>
            </a:extLst>
          </p:cNvPr>
          <p:cNvSpPr/>
          <p:nvPr/>
        </p:nvSpPr>
        <p:spPr>
          <a:xfrm>
            <a:off x="687583" y="1085450"/>
            <a:ext cx="4572000" cy="1785104"/>
          </a:xfrm>
          <a:prstGeom prst="rect">
            <a:avLst/>
          </a:prstGeom>
        </p:spPr>
        <p:txBody>
          <a:bodyPr>
            <a:spAutoFit/>
          </a:bodyPr>
          <a:lstStyle/>
          <a:p>
            <a:pPr marL="363538" indent="-363538">
              <a:spcBef>
                <a:spcPts val="600"/>
              </a:spcBef>
            </a:pPr>
            <a:r>
              <a:rPr lang="en-US" altLang="zh-TW" sz="2000" dirty="0">
                <a:latin typeface="Calibri" panose="020F0502020204030204" pitchFamily="34" charset="0"/>
              </a:rPr>
              <a:t>1 	What kind of holiday do you think this is? Why?</a:t>
            </a:r>
          </a:p>
          <a:p>
            <a:pPr marL="363538" indent="-363538">
              <a:spcBef>
                <a:spcPts val="600"/>
              </a:spcBef>
            </a:pPr>
            <a:r>
              <a:rPr lang="en-US" altLang="zh-TW" sz="2000" dirty="0">
                <a:latin typeface="Calibri" panose="020F0502020204030204" pitchFamily="34" charset="0"/>
              </a:rPr>
              <a:t>2 	Do you think the people do this kind of trip often? Why? / Why not?</a:t>
            </a:r>
          </a:p>
          <a:p>
            <a:pPr marL="363538" indent="-363538">
              <a:spcBef>
                <a:spcPts val="600"/>
              </a:spcBef>
            </a:pPr>
            <a:r>
              <a:rPr lang="en-US" altLang="zh-TW" sz="2000" dirty="0">
                <a:latin typeface="Calibri" panose="020F0502020204030204" pitchFamily="34" charset="0"/>
              </a:rPr>
              <a:t>3 	Would you like to take a trip like this?</a:t>
            </a:r>
            <a:endParaRPr lang="zh-TW" altLang="en-US" sz="2000" dirty="0">
              <a:latin typeface="Calibri" panose="020F0502020204030204" pitchFamily="34" charset="0"/>
            </a:endParaRPr>
          </a:p>
        </p:txBody>
      </p:sp>
      <p:sp>
        <p:nvSpPr>
          <p:cNvPr id="17" name="矩形 16">
            <a:extLst>
              <a:ext uri="{FF2B5EF4-FFF2-40B4-BE49-F238E27FC236}">
                <a16:creationId xmlns:a16="http://schemas.microsoft.com/office/drawing/2014/main" id="{849CBECE-DF68-475F-8E0E-C0A3C9CF384F}"/>
              </a:ext>
            </a:extLst>
          </p:cNvPr>
          <p:cNvSpPr/>
          <p:nvPr/>
        </p:nvSpPr>
        <p:spPr>
          <a:xfrm>
            <a:off x="726494" y="3240987"/>
            <a:ext cx="7950578" cy="2777683"/>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EXAMPLE ANSWERS</a:t>
            </a:r>
          </a:p>
          <a:p>
            <a:pPr marL="360363" indent="-360363">
              <a:spcBef>
                <a:spcPts val="300"/>
              </a:spcBef>
            </a:pPr>
            <a:r>
              <a:rPr lang="en-US" altLang="zh-TW" b="1" dirty="0">
                <a:solidFill>
                  <a:srgbClr val="FF0066"/>
                </a:solidFill>
                <a:latin typeface="Segoe Print" panose="02000600000000000000" pitchFamily="2" charset="0"/>
              </a:rPr>
              <a:t>1 	It looks like a research trip or a holiday in Antarctica where tourists see and photograph wildlife. The people are wearing warm weather gear and have state-of-the-art cameras so it suggests a very specialist tourist trip. </a:t>
            </a:r>
          </a:p>
          <a:p>
            <a:pPr marL="360363" indent="-360363">
              <a:spcBef>
                <a:spcPts val="300"/>
              </a:spcBef>
            </a:pPr>
            <a:r>
              <a:rPr lang="en-US" altLang="zh-TW" b="1" dirty="0">
                <a:solidFill>
                  <a:srgbClr val="FF0066"/>
                </a:solidFill>
                <a:latin typeface="Segoe Print" panose="02000600000000000000" pitchFamily="2" charset="0"/>
              </a:rPr>
              <a:t>2	No, it’s probably a once in a lifetime trip. It’s a long way to travel and must be very expensive. Conditions might be difficult or dangerous.</a:t>
            </a:r>
          </a:p>
          <a:p>
            <a:pPr marL="360363" indent="-360363">
              <a:spcBef>
                <a:spcPts val="300"/>
              </a:spcBef>
            </a:pPr>
            <a:r>
              <a:rPr lang="en-US" altLang="zh-TW" b="1" dirty="0">
                <a:solidFill>
                  <a:srgbClr val="FF0066"/>
                </a:solidFill>
                <a:latin typeface="Segoe Print" panose="02000600000000000000" pitchFamily="2" charset="0"/>
              </a:rPr>
              <a:t>3	Students’ own answers</a:t>
            </a:r>
            <a:endParaRPr lang="zh-TW" altLang="en-US" b="1" dirty="0">
              <a:solidFill>
                <a:srgbClr val="FF0066"/>
              </a:solidFill>
              <a:latin typeface="Segoe Print" panose="02000600000000000000" pitchFamily="2" charset="0"/>
            </a:endParaRPr>
          </a:p>
        </p:txBody>
      </p:sp>
      <p:pic>
        <p:nvPicPr>
          <p:cNvPr id="2" name="圖片 1">
            <a:extLst>
              <a:ext uri="{FF2B5EF4-FFF2-40B4-BE49-F238E27FC236}">
                <a16:creationId xmlns:a16="http://schemas.microsoft.com/office/drawing/2014/main" id="{91D594D4-F5A5-42DE-8560-C337D78C87B1}"/>
              </a:ext>
            </a:extLst>
          </p:cNvPr>
          <p:cNvPicPr>
            <a:picLocks noChangeAspect="1"/>
          </p:cNvPicPr>
          <p:nvPr/>
        </p:nvPicPr>
        <p:blipFill>
          <a:blip r:embed="rId2"/>
          <a:stretch>
            <a:fillRect/>
          </a:stretch>
        </p:blipFill>
        <p:spPr>
          <a:xfrm>
            <a:off x="5268187" y="-8433"/>
            <a:ext cx="3875814" cy="2638700"/>
          </a:xfrm>
          <a:prstGeom prst="rect">
            <a:avLst/>
          </a:prstGeom>
        </p:spPr>
      </p:pic>
    </p:spTree>
    <p:extLst>
      <p:ext uri="{BB962C8B-B14F-4D97-AF65-F5344CB8AC3E}">
        <p14:creationId xmlns:p14="http://schemas.microsoft.com/office/powerpoint/2010/main"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wipe(left)">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wipe(left)">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93833" y="1030127"/>
            <a:ext cx="5756576" cy="1815814"/>
          </a:xfrm>
          <a:prstGeom prst="rect">
            <a:avLst/>
          </a:prstGeom>
          <a:noFill/>
          <a:ln w="9525">
            <a:noFill/>
            <a:miter lim="800000"/>
            <a:headEnd/>
            <a:tailEnd/>
          </a:ln>
        </p:spPr>
      </p:pic>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91CC86A4-26D7-4FE8-B9CA-08A713AD4248}"/>
              </a:ext>
            </a:extLst>
          </p:cNvPr>
          <p:cNvSpPr/>
          <p:nvPr/>
        </p:nvSpPr>
        <p:spPr>
          <a:xfrm>
            <a:off x="287153" y="3058678"/>
            <a:ext cx="8489136"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a:t>
            </a:r>
            <a:r>
              <a:rPr lang="en-US" altLang="zh-TW" sz="2000" b="1" dirty="0">
                <a:latin typeface="Calibri" panose="020F0502020204030204" pitchFamily="34" charset="0"/>
                <a:cs typeface="Calibri" panose="020F0502020204030204" pitchFamily="34" charset="0"/>
              </a:rPr>
              <a:t> 	</a:t>
            </a:r>
            <a:r>
              <a:rPr lang="en-US" altLang="zh-TW" sz="2000" dirty="0"/>
              <a:t>Look at the grammar box. Which verb form is used in each question? Why?</a:t>
            </a:r>
            <a:endParaRPr lang="zh-TW" altLang="en-US" sz="2000" dirty="0">
              <a:latin typeface="Calibri" panose="020F0502020204030204" pitchFamily="34" charset="0"/>
              <a:cs typeface="Calibri" panose="020F0502020204030204" pitchFamily="34" charset="0"/>
            </a:endParaRPr>
          </a:p>
        </p:txBody>
      </p:sp>
      <p:pic>
        <p:nvPicPr>
          <p:cNvPr id="17" name="圖片 16">
            <a:hlinkClick r:id="rId3" action="ppaction://hlinkpres?slideindex=1&amp;slidetitle="/>
            <a:extLst>
              <a:ext uri="{FF2B5EF4-FFF2-40B4-BE49-F238E27FC236}">
                <a16:creationId xmlns:a16="http://schemas.microsoft.com/office/drawing/2014/main" id="{53338B2A-AD70-4BE5-895F-FE408C2C2BAE}"/>
              </a:ext>
            </a:extLst>
          </p:cNvPr>
          <p:cNvPicPr>
            <a:picLocks noChangeAspect="1"/>
          </p:cNvPicPr>
          <p:nvPr/>
        </p:nvPicPr>
        <p:blipFill rotWithShape="1">
          <a:blip r:embed="rId4" cstate="print"/>
          <a:srcRect l="31588" t="31573" r="31433" b="31745"/>
          <a:stretch/>
        </p:blipFill>
        <p:spPr>
          <a:xfrm>
            <a:off x="6058159" y="2535406"/>
            <a:ext cx="235900" cy="234000"/>
          </a:xfrm>
          <a:prstGeom prst="rect">
            <a:avLst/>
          </a:prstGeom>
        </p:spPr>
      </p:pic>
      <p:sp>
        <p:nvSpPr>
          <p:cNvPr id="23" name="矩形 22">
            <a:extLst>
              <a:ext uri="{FF2B5EF4-FFF2-40B4-BE49-F238E27FC236}">
                <a16:creationId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i="1" dirty="0">
                <a:solidFill>
                  <a:schemeClr val="tx1">
                    <a:lumMod val="65000"/>
                    <a:lumOff val="35000"/>
                  </a:schemeClr>
                </a:solidFill>
                <a:latin typeface="Calibri" panose="020F0502020204030204" pitchFamily="34" charset="0"/>
              </a:rPr>
              <a:t>How long </a:t>
            </a:r>
            <a:r>
              <a:rPr lang="en-US" altLang="zh-TW" sz="3200" b="1" dirty="0">
                <a:solidFill>
                  <a:schemeClr val="tx1">
                    <a:lumMod val="65000"/>
                    <a:lumOff val="35000"/>
                  </a:schemeClr>
                </a:solidFill>
                <a:latin typeface="Calibri" panose="020F0502020204030204" pitchFamily="34" charset="0"/>
              </a:rPr>
              <a:t>… ?</a:t>
            </a:r>
            <a:endParaRPr lang="zh-TW" altLang="en-US" sz="3200" b="1" dirty="0">
              <a:solidFill>
                <a:schemeClr val="tx1">
                  <a:lumMod val="65000"/>
                  <a:lumOff val="35000"/>
                </a:schemeClr>
              </a:solidFill>
              <a:latin typeface="Calibri" panose="020F0502020204030204" pitchFamily="34" charset="0"/>
            </a:endParaRPr>
          </a:p>
        </p:txBody>
      </p:sp>
      <p:sp>
        <p:nvSpPr>
          <p:cNvPr id="24" name="矩形 23">
            <a:extLst>
              <a:ext uri="{FF2B5EF4-FFF2-40B4-BE49-F238E27FC236}">
                <a16:creationId xmlns:a16="http://schemas.microsoft.com/office/drawing/2014/main" id="{7FEB6AA2-17FC-44A4-9C87-263EEE6D863A}"/>
              </a:ext>
            </a:extLst>
          </p:cNvPr>
          <p:cNvSpPr/>
          <p:nvPr/>
        </p:nvSpPr>
        <p:spPr>
          <a:xfrm>
            <a:off x="749798" y="3535008"/>
            <a:ext cx="7820269" cy="218521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a:t>
            </a:r>
            <a:r>
              <a:rPr lang="en-US" altLang="zh-TW" b="1" i="1" dirty="0">
                <a:solidFill>
                  <a:srgbClr val="FF0066"/>
                </a:solidFill>
                <a:latin typeface="Segoe Print" panose="02000600000000000000" pitchFamily="2" charset="0"/>
              </a:rPr>
              <a:t>How long have you had this camera? </a:t>
            </a:r>
            <a:r>
              <a:rPr lang="en-US" altLang="zh-TW" b="1" dirty="0">
                <a:solidFill>
                  <a:srgbClr val="FF0066"/>
                </a:solidFill>
                <a:latin typeface="Segoe Print" panose="02000600000000000000" pitchFamily="2" charset="0"/>
              </a:rPr>
              <a:t>= present perfect simple because it’s incomplete but uses a state verb </a:t>
            </a:r>
          </a:p>
          <a:p>
            <a:pPr marL="360363" indent="-360363">
              <a:spcBef>
                <a:spcPts val="600"/>
              </a:spcBef>
            </a:pPr>
            <a:r>
              <a:rPr lang="en-US" altLang="zh-TW" b="1" dirty="0">
                <a:solidFill>
                  <a:srgbClr val="FF0066"/>
                </a:solidFill>
                <a:latin typeface="Segoe Print" panose="02000600000000000000" pitchFamily="2" charset="0"/>
              </a:rPr>
              <a:t>2 	</a:t>
            </a:r>
            <a:r>
              <a:rPr lang="en-US" altLang="zh-TW" b="1" i="1" dirty="0">
                <a:solidFill>
                  <a:srgbClr val="FF0066"/>
                </a:solidFill>
                <a:latin typeface="Segoe Print" panose="02000600000000000000" pitchFamily="2" charset="0"/>
              </a:rPr>
              <a:t>How long have you been travelling alone? </a:t>
            </a:r>
            <a:r>
              <a:rPr lang="en-US" altLang="zh-TW" b="1" dirty="0">
                <a:solidFill>
                  <a:srgbClr val="FF0066"/>
                </a:solidFill>
                <a:latin typeface="Segoe Print" panose="02000600000000000000" pitchFamily="2" charset="0"/>
              </a:rPr>
              <a:t>= present perfect continuous because it’s an incomplete action which is repeated and has duration</a:t>
            </a:r>
          </a:p>
          <a:p>
            <a:pPr marL="360363" indent="-360363">
              <a:spcBef>
                <a:spcPts val="600"/>
              </a:spcBef>
            </a:pPr>
            <a:r>
              <a:rPr lang="en-US" altLang="zh-TW" b="1" dirty="0">
                <a:solidFill>
                  <a:srgbClr val="FF0066"/>
                </a:solidFill>
                <a:latin typeface="Segoe Print" panose="02000600000000000000" pitchFamily="2" charset="0"/>
              </a:rPr>
              <a:t>3 	</a:t>
            </a:r>
            <a:r>
              <a:rPr lang="en-US" altLang="zh-TW" b="1" i="1" dirty="0">
                <a:solidFill>
                  <a:srgbClr val="FF0066"/>
                </a:solidFill>
                <a:latin typeface="Segoe Print" panose="02000600000000000000" pitchFamily="2" charset="0"/>
              </a:rPr>
              <a:t>How long did it take you? </a:t>
            </a:r>
            <a:r>
              <a:rPr lang="en-US" altLang="zh-TW" b="1" dirty="0">
                <a:solidFill>
                  <a:srgbClr val="FF0066"/>
                </a:solidFill>
                <a:latin typeface="Segoe Print" panose="02000600000000000000" pitchFamily="2" charset="0"/>
              </a:rPr>
              <a:t>= past simple because it’s a finished past action</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5208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left)">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wipe(left)">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wipe(left)">
                                      <p:cBhvr>
                                        <p:cTn id="17"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44F44761-60EC-4F3A-B045-E77235A96A6F}"/>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dirty="0"/>
              <a:t>Match the questions (1–6) with the answers (a–e). Then work in pairs and continue the conversations.</a:t>
            </a:r>
            <a:endParaRPr lang="zh-TW" altLang="en-US" sz="2000" dirty="0"/>
          </a:p>
        </p:txBody>
      </p:sp>
      <p:sp>
        <p:nvSpPr>
          <p:cNvPr id="3" name="矩形 2">
            <a:extLst>
              <a:ext uri="{FF2B5EF4-FFF2-40B4-BE49-F238E27FC236}">
                <a16:creationId xmlns:a16="http://schemas.microsoft.com/office/drawing/2014/main" id="{5FE8E64B-7710-43BC-B437-8F57BA37D102}"/>
              </a:ext>
            </a:extLst>
          </p:cNvPr>
          <p:cNvSpPr/>
          <p:nvPr/>
        </p:nvSpPr>
        <p:spPr>
          <a:xfrm>
            <a:off x="652548" y="3149827"/>
            <a:ext cx="8131765" cy="2131353"/>
          </a:xfrm>
          <a:prstGeom prst="rect">
            <a:avLst/>
          </a:prstGeom>
        </p:spPr>
        <p:txBody>
          <a:bodyPr wrap="square">
            <a:spAutoFit/>
          </a:bodyPr>
          <a:lstStyle/>
          <a:p>
            <a:pPr marL="360363" indent="-360363">
              <a:spcBef>
                <a:spcPts val="300"/>
              </a:spcBef>
            </a:pPr>
            <a:r>
              <a:rPr lang="en-US" altLang="zh-TW" sz="2000" dirty="0"/>
              <a:t>a 	About ten hours non-stop.</a:t>
            </a:r>
          </a:p>
          <a:p>
            <a:pPr marL="360363" indent="-360363">
              <a:spcBef>
                <a:spcPts val="300"/>
              </a:spcBef>
            </a:pPr>
            <a:r>
              <a:rPr lang="en-US" altLang="zh-TW" sz="2000" dirty="0"/>
              <a:t>b 	For the last four or five years.</a:t>
            </a:r>
          </a:p>
          <a:p>
            <a:pPr marL="360363" indent="-360363">
              <a:spcBef>
                <a:spcPts val="300"/>
              </a:spcBef>
            </a:pPr>
            <a:r>
              <a:rPr lang="en-US" altLang="zh-TW" sz="2000" dirty="0"/>
              <a:t>c 	I was there for a couple of months.</a:t>
            </a:r>
          </a:p>
          <a:p>
            <a:pPr marL="360363" indent="-360363">
              <a:spcBef>
                <a:spcPts val="300"/>
              </a:spcBef>
            </a:pPr>
            <a:r>
              <a:rPr lang="en-US" altLang="zh-TW" sz="2000" dirty="0"/>
              <a:t>d 	Not long – we met on holiday this spring.</a:t>
            </a:r>
          </a:p>
          <a:p>
            <a:pPr marL="360363" indent="-360363">
              <a:spcBef>
                <a:spcPts val="300"/>
              </a:spcBef>
            </a:pPr>
            <a:r>
              <a:rPr lang="en-US" altLang="zh-TW" sz="2000" dirty="0"/>
              <a:t>e 	Only a few minutes. But I think we just missed one.</a:t>
            </a:r>
          </a:p>
          <a:p>
            <a:pPr marL="360363" indent="-360363">
              <a:spcBef>
                <a:spcPts val="300"/>
              </a:spcBef>
            </a:pPr>
            <a:r>
              <a:rPr lang="en-US" altLang="zh-TW" sz="2000" dirty="0"/>
              <a:t>f 	We arrived yesterday morning.</a:t>
            </a:r>
            <a:endParaRPr lang="zh-TW" altLang="en-US" sz="2000" dirty="0"/>
          </a:p>
        </p:txBody>
      </p:sp>
      <p:sp>
        <p:nvSpPr>
          <p:cNvPr id="11" name="矩形 10">
            <a:extLst>
              <a:ext uri="{FF2B5EF4-FFF2-40B4-BE49-F238E27FC236}">
                <a16:creationId xmlns:a16="http://schemas.microsoft.com/office/drawing/2014/main" id="{F757155B-9672-4E75-BDC3-5EF168B4B372}"/>
              </a:ext>
            </a:extLst>
          </p:cNvPr>
          <p:cNvSpPr/>
          <p:nvPr/>
        </p:nvSpPr>
        <p:spPr>
          <a:xfrm>
            <a:off x="1573025" y="5314662"/>
            <a:ext cx="5493876" cy="1015663"/>
          </a:xfrm>
          <a:prstGeom prst="rect">
            <a:avLst/>
          </a:prstGeom>
        </p:spPr>
        <p:txBody>
          <a:bodyPr wrap="none">
            <a:spAutoFit/>
          </a:bodyPr>
          <a:lstStyle/>
          <a:p>
            <a:pPr marL="360363" indent="-360363"/>
            <a:r>
              <a:rPr lang="en-US" altLang="zh-TW" sz="2000" i="1" dirty="0">
                <a:solidFill>
                  <a:srgbClr val="0080FF"/>
                </a:solidFill>
                <a:latin typeface="Calibri" panose="020F0502020204030204" pitchFamily="34" charset="0"/>
              </a:rPr>
              <a:t>A: </a:t>
            </a:r>
            <a:r>
              <a:rPr lang="en-US" altLang="zh-TW" sz="2000" b="1" i="1" dirty="0">
                <a:solidFill>
                  <a:srgbClr val="0080FF"/>
                </a:solidFill>
                <a:latin typeface="Calibri" panose="020F0502020204030204" pitchFamily="34" charset="0"/>
              </a:rPr>
              <a:t>	How long have you been coming </a:t>
            </a:r>
            <a:r>
              <a:rPr lang="en-US" altLang="zh-TW" sz="2000" i="1" dirty="0">
                <a:solidFill>
                  <a:srgbClr val="0080FF"/>
                </a:solidFill>
                <a:latin typeface="Calibri" panose="020F0502020204030204" pitchFamily="34" charset="0"/>
              </a:rPr>
              <a:t>to this resort?</a:t>
            </a:r>
          </a:p>
          <a:p>
            <a:pPr marL="360363" indent="-360363"/>
            <a:r>
              <a:rPr lang="en-US" altLang="zh-TW" sz="2000" i="1" dirty="0">
                <a:solidFill>
                  <a:srgbClr val="0080FF"/>
                </a:solidFill>
                <a:latin typeface="Calibri" panose="020F0502020204030204" pitchFamily="34" charset="0"/>
              </a:rPr>
              <a:t>B: 	For the last four or five years.</a:t>
            </a:r>
          </a:p>
          <a:p>
            <a:pPr marL="360363" indent="-360363"/>
            <a:r>
              <a:rPr lang="en-US" altLang="zh-TW" sz="2000" i="1" dirty="0">
                <a:solidFill>
                  <a:srgbClr val="0080FF"/>
                </a:solidFill>
                <a:latin typeface="Calibri" panose="020F0502020204030204" pitchFamily="34" charset="0"/>
              </a:rPr>
              <a:t>A: 	</a:t>
            </a:r>
            <a:r>
              <a:rPr lang="en-US" altLang="zh-TW" sz="2000" b="1" i="1" dirty="0">
                <a:solidFill>
                  <a:srgbClr val="0080FF"/>
                </a:solidFill>
                <a:latin typeface="Calibri" panose="020F0502020204030204" pitchFamily="34" charset="0"/>
              </a:rPr>
              <a:t>Has it changed </a:t>
            </a:r>
            <a:r>
              <a:rPr lang="en-US" altLang="zh-TW" sz="2000" i="1" dirty="0">
                <a:solidFill>
                  <a:srgbClr val="0080FF"/>
                </a:solidFill>
                <a:latin typeface="Calibri" panose="020F0502020204030204" pitchFamily="34" charset="0"/>
              </a:rPr>
              <a:t>a lot in that time?</a:t>
            </a:r>
          </a:p>
        </p:txBody>
      </p:sp>
      <p:sp>
        <p:nvSpPr>
          <p:cNvPr id="13" name="矩形 12">
            <a:extLst>
              <a:ext uri="{FF2B5EF4-FFF2-40B4-BE49-F238E27FC236}">
                <a16:creationId xmlns:a16="http://schemas.microsoft.com/office/drawing/2014/main" id="{5FE8E64B-7710-43BC-B437-8F57BA37D102}"/>
              </a:ext>
            </a:extLst>
          </p:cNvPr>
          <p:cNvSpPr/>
          <p:nvPr/>
        </p:nvSpPr>
        <p:spPr>
          <a:xfrm>
            <a:off x="662276" y="1000015"/>
            <a:ext cx="8131765" cy="2131353"/>
          </a:xfrm>
          <a:prstGeom prst="rect">
            <a:avLst/>
          </a:prstGeom>
        </p:spPr>
        <p:txBody>
          <a:bodyPr wrap="square">
            <a:spAutoFit/>
          </a:bodyPr>
          <a:lstStyle/>
          <a:p>
            <a:pPr marL="360363" indent="-360363">
              <a:spcBef>
                <a:spcPts val="300"/>
              </a:spcBef>
            </a:pPr>
            <a:r>
              <a:rPr lang="en-US" altLang="zh-TW" sz="2000" dirty="0"/>
              <a:t>1 	How long have you been coming to this resort?</a:t>
            </a:r>
          </a:p>
          <a:p>
            <a:pPr marL="360363" indent="-360363">
              <a:spcBef>
                <a:spcPts val="300"/>
              </a:spcBef>
            </a:pPr>
            <a:r>
              <a:rPr lang="en-US" altLang="zh-TW" sz="2000" dirty="0"/>
              <a:t>2 	How long did the flight from London take?</a:t>
            </a:r>
          </a:p>
          <a:p>
            <a:pPr marL="360363" indent="-360363">
              <a:spcBef>
                <a:spcPts val="300"/>
              </a:spcBef>
            </a:pPr>
            <a:r>
              <a:rPr lang="en-US" altLang="zh-TW" sz="2000" dirty="0"/>
              <a:t>3 	How long have you known each other?</a:t>
            </a:r>
          </a:p>
          <a:p>
            <a:pPr marL="360363" indent="-360363">
              <a:spcBef>
                <a:spcPts val="300"/>
              </a:spcBef>
            </a:pPr>
            <a:r>
              <a:rPr lang="en-US" altLang="zh-TW" sz="2000" dirty="0"/>
              <a:t>4 	How long did you spend in Canada?</a:t>
            </a:r>
          </a:p>
          <a:p>
            <a:pPr marL="360363" indent="-360363">
              <a:spcBef>
                <a:spcPts val="300"/>
              </a:spcBef>
            </a:pPr>
            <a:r>
              <a:rPr lang="en-US" altLang="zh-TW" sz="2000" dirty="0"/>
              <a:t>5 	How long have you been waiting for the bus?</a:t>
            </a:r>
          </a:p>
          <a:p>
            <a:pPr marL="360363" indent="-360363">
              <a:spcBef>
                <a:spcPts val="300"/>
              </a:spcBef>
            </a:pPr>
            <a:r>
              <a:rPr lang="en-US" altLang="zh-TW" sz="2000" dirty="0"/>
              <a:t>6 	How long have you been here?</a:t>
            </a:r>
            <a:endParaRPr lang="zh-TW" altLang="en-US" sz="2000" dirty="0"/>
          </a:p>
        </p:txBody>
      </p:sp>
      <p:sp>
        <p:nvSpPr>
          <p:cNvPr id="14" name="矩形 13"/>
          <p:cNvSpPr/>
          <p:nvPr/>
        </p:nvSpPr>
        <p:spPr>
          <a:xfrm>
            <a:off x="5775606" y="1270269"/>
            <a:ext cx="3232305" cy="3412473"/>
          </a:xfrm>
          <a:prstGeom prst="rect">
            <a:avLst/>
          </a:prstGeom>
        </p:spPr>
        <p:txBody>
          <a:bodyPr wrap="square">
            <a:spAutoFit/>
          </a:bodyPr>
          <a:lstStyle/>
          <a:p>
            <a:pPr marL="360363" indent="-360363">
              <a:lnSpc>
                <a:spcPts val="2600"/>
              </a:lnSpc>
            </a:pPr>
            <a:r>
              <a:rPr lang="en-US" altLang="zh-TW" b="1" dirty="0">
                <a:solidFill>
                  <a:srgbClr val="FF0066"/>
                </a:solidFill>
                <a:latin typeface="Segoe Print" panose="02000600000000000000" pitchFamily="2" charset="0"/>
              </a:rPr>
              <a:t>Example</a:t>
            </a:r>
          </a:p>
          <a:p>
            <a:pPr marL="360363" indent="-360363">
              <a:lnSpc>
                <a:spcPts val="2600"/>
              </a:lnSpc>
            </a:pPr>
            <a:r>
              <a:rPr lang="en-US" altLang="zh-TW" b="1" dirty="0">
                <a:solidFill>
                  <a:srgbClr val="FF0066"/>
                </a:solidFill>
                <a:latin typeface="Segoe Print" panose="02000600000000000000" pitchFamily="2" charset="0"/>
              </a:rPr>
              <a:t>A: 	How long have you known each other?</a:t>
            </a:r>
          </a:p>
          <a:p>
            <a:pPr marL="360363" indent="-360363">
              <a:lnSpc>
                <a:spcPts val="2600"/>
              </a:lnSpc>
            </a:pPr>
            <a:r>
              <a:rPr lang="en-US" altLang="zh-TW" b="1" dirty="0">
                <a:solidFill>
                  <a:srgbClr val="FF0066"/>
                </a:solidFill>
                <a:latin typeface="Segoe Print" panose="02000600000000000000" pitchFamily="2" charset="0"/>
              </a:rPr>
              <a:t>B: 	Not long – we met on holiday this spring.</a:t>
            </a:r>
          </a:p>
          <a:p>
            <a:pPr marL="360363" indent="-360363">
              <a:lnSpc>
                <a:spcPts val="2600"/>
              </a:lnSpc>
            </a:pPr>
            <a:r>
              <a:rPr lang="en-US" altLang="zh-TW" b="1" dirty="0">
                <a:solidFill>
                  <a:srgbClr val="FF0066"/>
                </a:solidFill>
                <a:latin typeface="Segoe Print" panose="02000600000000000000" pitchFamily="2" charset="0"/>
              </a:rPr>
              <a:t>A: 	Really? Where did you meet?</a:t>
            </a:r>
          </a:p>
          <a:p>
            <a:pPr marL="360363" indent="-360363">
              <a:lnSpc>
                <a:spcPts val="2600"/>
              </a:lnSpc>
            </a:pPr>
            <a:r>
              <a:rPr lang="en-US" altLang="zh-TW" b="1" dirty="0">
                <a:solidFill>
                  <a:srgbClr val="FF0066"/>
                </a:solidFill>
                <a:latin typeface="Segoe Print" panose="02000600000000000000" pitchFamily="2" charset="0"/>
              </a:rPr>
              <a:t>B: 	On holiday. We were both on the same tour bus.</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7FEB6AA2-17FC-44A4-9C87-263EEE6D863A}"/>
              </a:ext>
            </a:extLst>
          </p:cNvPr>
          <p:cNvSpPr/>
          <p:nvPr/>
        </p:nvSpPr>
        <p:spPr>
          <a:xfrm>
            <a:off x="448406" y="1010939"/>
            <a:ext cx="431730" cy="2152512"/>
          </a:xfrm>
          <a:prstGeom prst="rect">
            <a:avLst/>
          </a:prstGeom>
        </p:spPr>
        <p:txBody>
          <a:bodyPr wrap="square">
            <a:spAutoFit/>
          </a:bodyPr>
          <a:lstStyle/>
          <a:p>
            <a:pPr marL="360363" indent="-360363">
              <a:lnSpc>
                <a:spcPts val="2700"/>
              </a:lnSpc>
            </a:pPr>
            <a:r>
              <a:rPr lang="en-US" altLang="zh-TW" b="1" dirty="0">
                <a:solidFill>
                  <a:srgbClr val="FF0066"/>
                </a:solidFill>
                <a:latin typeface="Segoe Print" panose="02000600000000000000" pitchFamily="2" charset="0"/>
              </a:rPr>
              <a:t>b</a:t>
            </a:r>
          </a:p>
          <a:p>
            <a:pPr marL="360363" indent="-360363">
              <a:lnSpc>
                <a:spcPts val="2700"/>
              </a:lnSpc>
            </a:pPr>
            <a:r>
              <a:rPr lang="en-US" altLang="zh-TW" b="1" dirty="0">
                <a:solidFill>
                  <a:srgbClr val="FF0066"/>
                </a:solidFill>
                <a:latin typeface="Segoe Print" panose="02000600000000000000" pitchFamily="2" charset="0"/>
              </a:rPr>
              <a:t>a</a:t>
            </a:r>
          </a:p>
          <a:p>
            <a:pPr marL="360363" indent="-360363">
              <a:lnSpc>
                <a:spcPts val="2700"/>
              </a:lnSpc>
            </a:pPr>
            <a:r>
              <a:rPr lang="en-US" altLang="zh-TW" b="1" dirty="0">
                <a:solidFill>
                  <a:srgbClr val="FF0066"/>
                </a:solidFill>
                <a:latin typeface="Segoe Print" panose="02000600000000000000" pitchFamily="2" charset="0"/>
              </a:rPr>
              <a:t>d</a:t>
            </a:r>
          </a:p>
          <a:p>
            <a:pPr marL="360363" indent="-360363">
              <a:lnSpc>
                <a:spcPts val="2700"/>
              </a:lnSpc>
            </a:pPr>
            <a:r>
              <a:rPr lang="en-US" altLang="zh-TW" b="1" dirty="0">
                <a:solidFill>
                  <a:srgbClr val="FF0066"/>
                </a:solidFill>
                <a:latin typeface="Segoe Print" panose="02000600000000000000" pitchFamily="2" charset="0"/>
              </a:rPr>
              <a:t>c</a:t>
            </a:r>
          </a:p>
          <a:p>
            <a:pPr marL="360363" indent="-360363">
              <a:lnSpc>
                <a:spcPts val="2700"/>
              </a:lnSpc>
            </a:pPr>
            <a:r>
              <a:rPr lang="en-US" altLang="zh-TW" b="1" dirty="0">
                <a:solidFill>
                  <a:srgbClr val="FF0066"/>
                </a:solidFill>
                <a:latin typeface="Segoe Print" panose="02000600000000000000" pitchFamily="2" charset="0"/>
              </a:rPr>
              <a:t>e</a:t>
            </a:r>
          </a:p>
          <a:p>
            <a:pPr marL="360363" indent="-360363">
              <a:lnSpc>
                <a:spcPts val="2700"/>
              </a:lnSpc>
            </a:pPr>
            <a:r>
              <a:rPr lang="en-US" altLang="zh-TW" b="1" dirty="0">
                <a:solidFill>
                  <a:srgbClr val="FF0066"/>
                </a:solidFill>
                <a:latin typeface="Segoe Print" panose="02000600000000000000" pitchFamily="2" charset="0"/>
              </a:rPr>
              <a:t>f</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9660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left)">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wipe(left)">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wipe(left)">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8b-p.97</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dirty="0"/>
              <a:t>What kinds of activities are you interested in? How long have you been doing them? Work in pairs and tell your partner. Ask follow-up questions. Use some of these ideas.</a:t>
            </a:r>
            <a:endParaRPr lang="zh-TW" altLang="en-US" sz="2000" dirty="0"/>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2A53E07-7011-42FA-861F-E52F34337348}"/>
              </a:ext>
            </a:extLst>
          </p:cNvPr>
          <p:cNvSpPr/>
          <p:nvPr/>
        </p:nvSpPr>
        <p:spPr>
          <a:xfrm>
            <a:off x="666520" y="1983343"/>
            <a:ext cx="5976651" cy="1477328"/>
          </a:xfrm>
          <a:prstGeom prst="rect">
            <a:avLst/>
          </a:prstGeom>
        </p:spPr>
        <p:txBody>
          <a:bodyPr wrap="square">
            <a:spAutoFit/>
          </a:bodyPr>
          <a:lstStyle/>
          <a:p>
            <a:pPr marL="360363" indent="-360363">
              <a:lnSpc>
                <a:spcPts val="2700"/>
              </a:lnSpc>
            </a:pPr>
            <a:r>
              <a:rPr lang="en-US" altLang="zh-TW" sz="2000" i="1" dirty="0">
                <a:solidFill>
                  <a:srgbClr val="0080FF"/>
                </a:solidFill>
                <a:latin typeface="Calibri" panose="020F0502020204030204" pitchFamily="34" charset="0"/>
              </a:rPr>
              <a:t>I’ve been … since/for …</a:t>
            </a:r>
          </a:p>
          <a:p>
            <a:pPr marL="360363" indent="-360363">
              <a:lnSpc>
                <a:spcPts val="2700"/>
              </a:lnSpc>
            </a:pPr>
            <a:r>
              <a:rPr lang="en-US" altLang="zh-TW" sz="2000" i="1" dirty="0">
                <a:solidFill>
                  <a:srgbClr val="0080FF"/>
                </a:solidFill>
                <a:latin typeface="Calibri" panose="020F0502020204030204" pitchFamily="34" charset="0"/>
              </a:rPr>
              <a:t>I took it up when …</a:t>
            </a:r>
          </a:p>
          <a:p>
            <a:pPr marL="360363" indent="-360363">
              <a:lnSpc>
                <a:spcPts val="2700"/>
              </a:lnSpc>
            </a:pPr>
            <a:r>
              <a:rPr lang="en-US" altLang="zh-TW" sz="2000" i="1" dirty="0">
                <a:solidFill>
                  <a:srgbClr val="0080FF"/>
                </a:solidFill>
                <a:latin typeface="Calibri" panose="020F0502020204030204" pitchFamily="34" charset="0"/>
              </a:rPr>
              <a:t>I’ve always/never …</a:t>
            </a:r>
          </a:p>
          <a:p>
            <a:pPr marL="360363" indent="-360363">
              <a:lnSpc>
                <a:spcPts val="2700"/>
              </a:lnSpc>
            </a:pPr>
            <a:r>
              <a:rPr lang="en-US" altLang="zh-TW" sz="2000" i="1" dirty="0">
                <a:solidFill>
                  <a:srgbClr val="0080FF"/>
                </a:solidFill>
                <a:latin typeface="Calibri" panose="020F0502020204030204" pitchFamily="34" charset="0"/>
              </a:rPr>
              <a:t>In the last few … , I’ve …</a:t>
            </a:r>
            <a:endParaRPr lang="zh-TW" altLang="en-US" sz="2000" i="1" dirty="0">
              <a:solidFill>
                <a:srgbClr val="0080FF"/>
              </a:solidFill>
              <a:latin typeface="Calibri" panose="020F0502020204030204" pitchFamily="34" charset="0"/>
            </a:endParaRPr>
          </a:p>
        </p:txBody>
      </p:sp>
      <p:sp>
        <p:nvSpPr>
          <p:cNvPr id="25" name="矩形 24"/>
          <p:cNvSpPr/>
          <p:nvPr/>
        </p:nvSpPr>
        <p:spPr>
          <a:xfrm>
            <a:off x="666520" y="3625222"/>
            <a:ext cx="8127522" cy="2139047"/>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I’ve been interested in stamp collecting / </a:t>
            </a:r>
            <a:r>
              <a:rPr lang="en-US" altLang="zh-TW" b="1" dirty="0" err="1">
                <a:solidFill>
                  <a:srgbClr val="FF0066"/>
                </a:solidFill>
                <a:latin typeface="Segoe Print" panose="02000600000000000000" pitchFamily="2" charset="0"/>
              </a:rPr>
              <a:t>birdwatching</a:t>
            </a:r>
            <a:r>
              <a:rPr lang="en-US" altLang="zh-TW" b="1" dirty="0">
                <a:solidFill>
                  <a:srgbClr val="FF0066"/>
                </a:solidFill>
                <a:latin typeface="Segoe Print" panose="02000600000000000000" pitchFamily="2" charset="0"/>
              </a:rPr>
              <a:t> since 2012 / for ten years.</a:t>
            </a:r>
          </a:p>
          <a:p>
            <a:pPr marL="360363" indent="-360363">
              <a:spcBef>
                <a:spcPts val="600"/>
              </a:spcBef>
            </a:pPr>
            <a:r>
              <a:rPr lang="en-US" altLang="zh-TW" b="1" dirty="0">
                <a:solidFill>
                  <a:srgbClr val="FF0066"/>
                </a:solidFill>
                <a:latin typeface="Segoe Print" panose="02000600000000000000" pitchFamily="2" charset="0"/>
              </a:rPr>
              <a:t>I took it up when I left home / my wife left me.</a:t>
            </a:r>
          </a:p>
          <a:p>
            <a:pPr marL="360363" indent="-360363">
              <a:spcBef>
                <a:spcPts val="600"/>
              </a:spcBef>
            </a:pPr>
            <a:r>
              <a:rPr lang="en-US" altLang="zh-TW" b="1" dirty="0">
                <a:solidFill>
                  <a:srgbClr val="FF0066"/>
                </a:solidFill>
                <a:latin typeface="Segoe Print" panose="02000600000000000000" pitchFamily="2" charset="0"/>
              </a:rPr>
              <a:t>I’ve always/never loved working with my hands.</a:t>
            </a:r>
          </a:p>
          <a:p>
            <a:pPr marL="360363" indent="-360363">
              <a:spcBef>
                <a:spcPts val="600"/>
              </a:spcBef>
            </a:pPr>
            <a:r>
              <a:rPr lang="en-US" altLang="zh-TW" b="1" dirty="0">
                <a:solidFill>
                  <a:srgbClr val="FF0066"/>
                </a:solidFill>
                <a:latin typeface="Segoe Print" panose="02000600000000000000" pitchFamily="2" charset="0"/>
              </a:rPr>
              <a:t>In the last few years, I’ve found some rare Zambian stamps.</a:t>
            </a:r>
            <a:endParaRPr lang="zh-TW" altLang="en-US" b="1" dirty="0">
              <a:solidFill>
                <a:srgbClr val="FF0066"/>
              </a:solidFill>
              <a:latin typeface="Segoe Print" panose="02000600000000000000" pitchFamily="2" charset="0"/>
            </a:endParaRPr>
          </a:p>
        </p:txBody>
      </p:sp>
      <p:pic>
        <p:nvPicPr>
          <p:cNvPr id="7" name="圖片 6">
            <a:extLst>
              <a:ext uri="{FF2B5EF4-FFF2-40B4-BE49-F238E27FC236}">
                <a16:creationId xmlns:a16="http://schemas.microsoft.com/office/drawing/2014/main" id="{1392F583-1577-4D88-A997-F84610624C9F}"/>
              </a:ext>
            </a:extLst>
          </p:cNvPr>
          <p:cNvPicPr>
            <a:picLocks noChangeAspect="1"/>
          </p:cNvPicPr>
          <p:nvPr/>
        </p:nvPicPr>
        <p:blipFill>
          <a:blip r:embed="rId2" cstate="print"/>
          <a:stretch>
            <a:fillRect/>
          </a:stretch>
        </p:blipFill>
        <p:spPr>
          <a:xfrm>
            <a:off x="2046226" y="293791"/>
            <a:ext cx="1209499" cy="468359"/>
          </a:xfrm>
          <a:prstGeom prst="rect">
            <a:avLst/>
          </a:prstGeom>
        </p:spPr>
      </p:pic>
    </p:spTree>
    <p:extLst>
      <p:ext uri="{BB962C8B-B14F-4D97-AF65-F5344CB8AC3E}">
        <p14:creationId xmlns:p14="http://schemas.microsoft.com/office/powerpoint/2010/main" val="37700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82448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8c</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All aboard!</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37970" y="1769512"/>
            <a:ext cx="8366236"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Discuss the questions.</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27485" y="1126007"/>
            <a:ext cx="8376721"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rgbClr val="E60000"/>
              </a:solidFill>
              <a:latin typeface="Calibri" panose="020F0502020204030204" pitchFamily="34" charset="0"/>
            </a:endParaRPr>
          </a:p>
        </p:txBody>
      </p:sp>
      <p:sp>
        <p:nvSpPr>
          <p:cNvPr id="19" name="矩形 18">
            <a:extLst>
              <a:ext uri="{FF2B5EF4-FFF2-40B4-BE49-F238E27FC236}">
                <a16:creationId xmlns:a16="http://schemas.microsoft.com/office/drawing/2014/main" id="{7D3ED36A-812C-48AB-A543-0D20AB6DEB63}"/>
              </a:ext>
            </a:extLst>
          </p:cNvPr>
          <p:cNvSpPr/>
          <p:nvPr/>
        </p:nvSpPr>
        <p:spPr>
          <a:xfrm>
            <a:off x="4819191" y="1563123"/>
            <a:ext cx="3674391" cy="723275"/>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1/2 Students’ own answers</a:t>
            </a:r>
          </a:p>
        </p:txBody>
      </p:sp>
      <p:sp>
        <p:nvSpPr>
          <p:cNvPr id="4" name="矩形 3">
            <a:extLst>
              <a:ext uri="{FF2B5EF4-FFF2-40B4-BE49-F238E27FC236}">
                <a16:creationId xmlns:a16="http://schemas.microsoft.com/office/drawing/2014/main" id="{88161F3C-C599-498A-A1DE-D741E3E22345}"/>
              </a:ext>
            </a:extLst>
          </p:cNvPr>
          <p:cNvSpPr/>
          <p:nvPr/>
        </p:nvSpPr>
        <p:spPr>
          <a:xfrm>
            <a:off x="711144" y="2189693"/>
            <a:ext cx="8141025" cy="1477328"/>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Do many tourists come to your country or region? From which countries?</a:t>
            </a:r>
          </a:p>
          <a:p>
            <a:pPr marL="361950" indent="-361950">
              <a:spcBef>
                <a:spcPts val="600"/>
              </a:spcBef>
            </a:pPr>
            <a:r>
              <a:rPr lang="en-US" altLang="zh-TW" sz="2000" dirty="0">
                <a:latin typeface="Calibri" panose="020F0502020204030204" pitchFamily="34" charset="0"/>
              </a:rPr>
              <a:t>2 	What do these tourists do? Activity holidays, backpacking, cultural sightseeing, ecotourism, or other holiday activities?</a:t>
            </a:r>
          </a:p>
          <a:p>
            <a:pPr marL="361950" indent="-361950">
              <a:spcBef>
                <a:spcPts val="600"/>
              </a:spcBef>
            </a:pPr>
            <a:r>
              <a:rPr lang="en-US" altLang="zh-TW" sz="2000" dirty="0">
                <a:latin typeface="Calibri" panose="020F0502020204030204" pitchFamily="34" charset="0"/>
              </a:rPr>
              <a:t>3 	What are the advantages of this tourism? Are there any disadvantages?</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68FE130F-48A9-495D-99A9-716B58674C6F}"/>
              </a:ext>
            </a:extLst>
          </p:cNvPr>
          <p:cNvSpPr/>
          <p:nvPr/>
        </p:nvSpPr>
        <p:spPr>
          <a:xfrm>
            <a:off x="756967" y="3656627"/>
            <a:ext cx="8095202" cy="2662267"/>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3 	Advantages: provides money and jobs for local people; makes sure places are protected; puts a place on the map – promotes a country in a positive way; improves local infrastructure; makes the place more lively with shops and restaurants and bars; an opportunity to meet people from different cultures </a:t>
            </a:r>
          </a:p>
          <a:p>
            <a:pPr marL="360363" indent="-360363">
              <a:spcBef>
                <a:spcPts val="600"/>
              </a:spcBef>
            </a:pPr>
            <a:r>
              <a:rPr lang="en-US" altLang="zh-TW" b="1" dirty="0">
                <a:solidFill>
                  <a:srgbClr val="FF0066"/>
                </a:solidFill>
                <a:latin typeface="Segoe Print" panose="02000600000000000000" pitchFamily="2" charset="0"/>
              </a:rPr>
              <a:t>	Disadvantages: overcrowding; pollution; too much development and construction; natural places can be spoilt; prices, particularly house prices, can affect local people; some tourists can be noisy or thoughtless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835313" y="2640460"/>
            <a:ext cx="7794979" cy="3504478"/>
          </a:xfrm>
          <a:prstGeom prst="rect">
            <a:avLst/>
          </a:prstGeom>
          <a:noFill/>
          <a:ln w="9525">
            <a:noFill/>
            <a:miter lim="800000"/>
            <a:headEnd/>
            <a:tailEnd/>
          </a:ln>
        </p:spPr>
      </p:pic>
      <p:sp>
        <p:nvSpPr>
          <p:cNvPr id="2" name="矩形 1">
            <a:extLst>
              <a:ext uri="{FF2B5EF4-FFF2-40B4-BE49-F238E27FC236}">
                <a16:creationId xmlns:a16="http://schemas.microsoft.com/office/drawing/2014/main" id="{9F09E386-2FD1-4F5B-B7BF-A1251BE24D91}"/>
              </a:ext>
            </a:extLst>
          </p:cNvPr>
          <p:cNvSpPr/>
          <p:nvPr/>
        </p:nvSpPr>
        <p:spPr>
          <a:xfrm>
            <a:off x="671091" y="792933"/>
            <a:ext cx="8112677" cy="1169551"/>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a 	It describes extreme activities tourists can do.</a:t>
            </a:r>
          </a:p>
          <a:p>
            <a:pPr marL="361950" indent="-361950">
              <a:spcBef>
                <a:spcPts val="600"/>
              </a:spcBef>
            </a:pPr>
            <a:r>
              <a:rPr lang="en-US" altLang="zh-TW" sz="2000" dirty="0">
                <a:latin typeface="Calibri" panose="020F0502020204030204" pitchFamily="34" charset="0"/>
              </a:rPr>
              <a:t>b 	It compares the positive and negative effects of tourism.</a:t>
            </a:r>
          </a:p>
          <a:p>
            <a:pPr marL="361950" indent="-361950">
              <a:spcBef>
                <a:spcPts val="600"/>
              </a:spcBef>
            </a:pPr>
            <a:r>
              <a:rPr lang="en-US" altLang="zh-TW" sz="2000" dirty="0">
                <a:latin typeface="Calibri" panose="020F0502020204030204" pitchFamily="34" charset="0"/>
              </a:rPr>
              <a:t>c 	It talks about the impact of lots of tourists on a destination.</a:t>
            </a:r>
            <a:endParaRPr lang="zh-TW" altLang="en-US" sz="2000" dirty="0">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3CC95063-9E8B-4F90-B3FD-3E738CD9127B}"/>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quickly. What is it about? Choose the best option (a–c).</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44B076F4-C6F5-413F-A496-6B08B505C3D1}"/>
              </a:ext>
            </a:extLst>
          </p:cNvPr>
          <p:cNvSpPr/>
          <p:nvPr/>
        </p:nvSpPr>
        <p:spPr>
          <a:xfrm>
            <a:off x="263812" y="2090346"/>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again and complete the table.</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C925899C-B7F6-4C58-9BC3-36F32E88C22A}"/>
              </a:ext>
            </a:extLst>
          </p:cNvPr>
          <p:cNvSpPr/>
          <p:nvPr/>
        </p:nvSpPr>
        <p:spPr>
          <a:xfrm>
            <a:off x="1226816" y="3208508"/>
            <a:ext cx="1434191"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Patagonia</a:t>
            </a:r>
          </a:p>
        </p:txBody>
      </p:sp>
      <p:sp>
        <p:nvSpPr>
          <p:cNvPr id="10" name="矩形 9">
            <a:extLst>
              <a:ext uri="{FF2B5EF4-FFF2-40B4-BE49-F238E27FC236}">
                <a16:creationId xmlns:a16="http://schemas.microsoft.com/office/drawing/2014/main" id="{7A58094E-2EF6-472A-B544-5BF2110BE76C}"/>
              </a:ext>
            </a:extLst>
          </p:cNvPr>
          <p:cNvSpPr/>
          <p:nvPr/>
        </p:nvSpPr>
        <p:spPr>
          <a:xfrm>
            <a:off x="3307293" y="3218783"/>
            <a:ext cx="1141418"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6,000</a:t>
            </a:r>
          </a:p>
        </p:txBody>
      </p:sp>
      <p:sp>
        <p:nvSpPr>
          <p:cNvPr id="9" name="矩形 8">
            <a:extLst>
              <a:ext uri="{FF2B5EF4-FFF2-40B4-BE49-F238E27FC236}">
                <a16:creationId xmlns:a16="http://schemas.microsoft.com/office/drawing/2014/main" id="{B3033686-872B-4F4D-A7FE-B937222B5F7F}"/>
              </a:ext>
            </a:extLst>
          </p:cNvPr>
          <p:cNvSpPr/>
          <p:nvPr/>
        </p:nvSpPr>
        <p:spPr>
          <a:xfrm>
            <a:off x="6150732" y="3489183"/>
            <a:ext cx="2572028" cy="369332"/>
          </a:xfrm>
          <a:prstGeom prst="rect">
            <a:avLst/>
          </a:prstGeom>
        </p:spPr>
        <p:txBody>
          <a:bodyPr wrap="square">
            <a:spAutoFit/>
          </a:bodyPr>
          <a:lstStyle/>
          <a:p>
            <a:pPr marL="358775" indent="-358775">
              <a:spcBef>
                <a:spcPts val="300"/>
              </a:spcBef>
            </a:pPr>
            <a:r>
              <a:rPr lang="en-US" altLang="zh-TW" b="1" dirty="0" err="1">
                <a:solidFill>
                  <a:srgbClr val="FF0066"/>
                </a:solidFill>
                <a:latin typeface="Segoe Print" panose="02000600000000000000" pitchFamily="2" charset="0"/>
              </a:rPr>
              <a:t>Magellanic</a:t>
            </a:r>
            <a:r>
              <a:rPr lang="en-US" altLang="zh-TW" b="1" dirty="0">
                <a:solidFill>
                  <a:srgbClr val="FF0066"/>
                </a:solidFill>
                <a:latin typeface="Segoe Print" panose="02000600000000000000" pitchFamily="2" charset="0"/>
              </a:rPr>
              <a:t> penguins</a:t>
            </a:r>
            <a:endParaRPr lang="zh-TW" altLang="en-US" b="1" dirty="0">
              <a:solidFill>
                <a:srgbClr val="FF0066"/>
              </a:solidFill>
              <a:latin typeface="Segoe Print" panose="02000600000000000000" pitchFamily="2" charset="0"/>
            </a:endParaRPr>
          </a:p>
        </p:txBody>
      </p:sp>
      <p:sp>
        <p:nvSpPr>
          <p:cNvPr id="12" name="矩形: 圓角 5">
            <a:extLst>
              <a:ext uri="{FF2B5EF4-FFF2-40B4-BE49-F238E27FC236}">
                <a16:creationId xmlns:a16="http://schemas.microsoft.com/office/drawing/2014/main" id="{85156C8D-897B-4A8B-8587-EFB449E474E6}"/>
              </a:ext>
            </a:extLst>
          </p:cNvPr>
          <p:cNvSpPr/>
          <p:nvPr/>
        </p:nvSpPr>
        <p:spPr>
          <a:xfrm>
            <a:off x="698806" y="1651750"/>
            <a:ext cx="28751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5" name="矩形 14">
            <a:extLst>
              <a:ext uri="{FF2B5EF4-FFF2-40B4-BE49-F238E27FC236}">
                <a16:creationId xmlns:a16="http://schemas.microsoft.com/office/drawing/2014/main" id="{B3033686-872B-4F4D-A7FE-B937222B5F7F}"/>
              </a:ext>
            </a:extLst>
          </p:cNvPr>
          <p:cNvSpPr/>
          <p:nvPr/>
        </p:nvSpPr>
        <p:spPr>
          <a:xfrm>
            <a:off x="1219137" y="4325420"/>
            <a:ext cx="1339128"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Everest</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B3033686-872B-4F4D-A7FE-B937222B5F7F}"/>
              </a:ext>
            </a:extLst>
          </p:cNvPr>
          <p:cNvSpPr/>
          <p:nvPr/>
        </p:nvSpPr>
        <p:spPr>
          <a:xfrm>
            <a:off x="3210611" y="4318860"/>
            <a:ext cx="2399079"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about a thousand</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B3033686-872B-4F4D-A7FE-B937222B5F7F}"/>
              </a:ext>
            </a:extLst>
          </p:cNvPr>
          <p:cNvSpPr/>
          <p:nvPr/>
        </p:nvSpPr>
        <p:spPr>
          <a:xfrm>
            <a:off x="6150732" y="4276236"/>
            <a:ext cx="1339128"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rubbish</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B3033686-872B-4F4D-A7FE-B937222B5F7F}"/>
              </a:ext>
            </a:extLst>
          </p:cNvPr>
          <p:cNvSpPr/>
          <p:nvPr/>
        </p:nvSpPr>
        <p:spPr>
          <a:xfrm>
            <a:off x="1089061" y="5404207"/>
            <a:ext cx="2116476"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Balearic islands</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B3033686-872B-4F4D-A7FE-B937222B5F7F}"/>
              </a:ext>
            </a:extLst>
          </p:cNvPr>
          <p:cNvSpPr/>
          <p:nvPr/>
        </p:nvSpPr>
        <p:spPr>
          <a:xfrm>
            <a:off x="3164439" y="5435029"/>
            <a:ext cx="2280863"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thirteen million</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B3033686-872B-4F4D-A7FE-B937222B5F7F}"/>
              </a:ext>
            </a:extLst>
          </p:cNvPr>
          <p:cNvSpPr/>
          <p:nvPr/>
        </p:nvSpPr>
        <p:spPr>
          <a:xfrm>
            <a:off x="6042490" y="5702157"/>
            <a:ext cx="298494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(the) local environment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wipe(left)">
                                      <p:cBhvr>
                                        <p:cTn id="32" dur="500"/>
                                        <p:tgtEl>
                                          <p:spTgt spid="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wipe(left)">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wipe(left)">
                                      <p:cBhvr>
                                        <p:cTn id="42" dur="500"/>
                                        <p:tgtEl>
                                          <p:spTgt spid="1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wipe(left)">
                                      <p:cBhvr>
                                        <p:cTn id="47" dur="500"/>
                                        <p:tgtEl>
                                          <p:spTgt spid="2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xEl>
                                              <p:pRg st="0" end="0"/>
                                            </p:txEl>
                                          </p:spTgt>
                                        </p:tgtEl>
                                        <p:attrNameLst>
                                          <p:attrName>style.visibility</p:attrName>
                                        </p:attrNameLst>
                                      </p:cBhvr>
                                      <p:to>
                                        <p:strVal val="visible"/>
                                      </p:to>
                                    </p:set>
                                    <p:animEffect transition="in" filter="wipe(left)">
                                      <p:cBhvr>
                                        <p:cTn id="52"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9" grpId="0"/>
      <p:bldP spid="12" grpId="0" animBg="1"/>
      <p:bldP spid="15" grpId="0" build="p"/>
      <p:bldP spid="16" grpId="0" build="p"/>
      <p:bldP spid="17" grpId="0" build="p"/>
      <p:bldP spid="19" grpId="0" build="p"/>
      <p:bldP spid="23" grpId="0" build="p"/>
      <p:bldP spid="2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C3305AD-EBEF-41A3-80EF-C1406C32CAFF}"/>
              </a:ext>
            </a:extLst>
          </p:cNvPr>
          <p:cNvPicPr>
            <a:picLocks noChangeAspect="1"/>
          </p:cNvPicPr>
          <p:nvPr/>
        </p:nvPicPr>
        <p:blipFill>
          <a:blip r:embed="rId4"/>
          <a:stretch>
            <a:fillRect/>
          </a:stretch>
        </p:blipFill>
        <p:spPr>
          <a:xfrm>
            <a:off x="0" y="0"/>
            <a:ext cx="8196943" cy="4182976"/>
          </a:xfrm>
          <a:prstGeom prst="rect">
            <a:avLst/>
          </a:prstGeom>
        </p:spPr>
      </p:pic>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99</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216823" y="4229099"/>
            <a:ext cx="8710353" cy="1938992"/>
          </a:xfrm>
          <a:prstGeom prst="rect">
            <a:avLst/>
          </a:prstGeom>
        </p:spPr>
        <p:txBody>
          <a:bodyPr wrap="square">
            <a:spAutoFit/>
          </a:bodyPr>
          <a:lstStyle/>
          <a:p>
            <a:r>
              <a:rPr lang="en-US" altLang="zh-TW" sz="2000" b="1" dirty="0">
                <a:solidFill>
                  <a:srgbClr val="1F4F7B"/>
                </a:solidFill>
                <a:latin typeface="Calibri" panose="020F0502020204030204" pitchFamily="34" charset="0"/>
                <a:cs typeface="Calibri" panose="020F0502020204030204" pitchFamily="34" charset="0"/>
              </a:rPr>
              <a:t>The tourism industry started to grow rapidly in the middle of the last century and it’s been growing ever since. In the last twenty years especially, more and more people have been travelling to distant places around the world. It’s a wonderful thing, to be able to travel to destinations we had previously only read about or seen on television. But what kind of impact do large numbers of people have on these places?</a:t>
            </a:r>
            <a:endParaRPr lang="zh-TW" altLang="en-US" sz="2000" b="1" dirty="0">
              <a:solidFill>
                <a:srgbClr val="1F4F7B"/>
              </a:solidFill>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7870C775-22B2-475B-B31F-E91D3AAA31E4}"/>
              </a:ext>
            </a:extLst>
          </p:cNvPr>
          <p:cNvSpPr/>
          <p:nvPr/>
        </p:nvSpPr>
        <p:spPr>
          <a:xfrm>
            <a:off x="5288886" y="1264510"/>
            <a:ext cx="2918943" cy="584775"/>
          </a:xfrm>
          <a:prstGeom prst="rect">
            <a:avLst/>
          </a:prstGeom>
        </p:spPr>
        <p:txBody>
          <a:bodyPr wrap="square">
            <a:spAutoFit/>
          </a:bodyPr>
          <a:lstStyle/>
          <a:p>
            <a:r>
              <a:rPr lang="en-US" altLang="zh-TW" sz="1600" dirty="0">
                <a:solidFill>
                  <a:schemeClr val="bg1"/>
                </a:solidFill>
                <a:latin typeface="Corbel" panose="020B0503020204020204" pitchFamily="34" charset="0"/>
              </a:rPr>
              <a:t>A plane comes in to land on the</a:t>
            </a:r>
          </a:p>
          <a:p>
            <a:r>
              <a:rPr lang="en-US" altLang="zh-TW" sz="1600" dirty="0">
                <a:solidFill>
                  <a:schemeClr val="bg1"/>
                </a:solidFill>
                <a:latin typeface="Corbel" panose="020B0503020204020204" pitchFamily="34" charset="0"/>
              </a:rPr>
              <a:t>Caribbean island of Saint Martin.</a:t>
            </a:r>
            <a:endParaRPr lang="zh-TW" altLang="en-US" sz="1600" dirty="0">
              <a:solidFill>
                <a:schemeClr val="bg1"/>
              </a:solidFill>
              <a:latin typeface="Corbel" panose="020B0503020204020204" pitchFamily="34" charset="0"/>
            </a:endParaRPr>
          </a:p>
        </p:txBody>
      </p:sp>
      <p:sp>
        <p:nvSpPr>
          <p:cNvPr id="11" name="矩形 10">
            <a:extLst>
              <a:ext uri="{FF2B5EF4-FFF2-40B4-BE49-F238E27FC236}">
                <a16:creationId xmlns:a16="http://schemas.microsoft.com/office/drawing/2014/main" id="{90292565-1F24-4579-A363-1B0CD6A7B9FF}"/>
              </a:ext>
            </a:extLst>
          </p:cNvPr>
          <p:cNvSpPr/>
          <p:nvPr/>
        </p:nvSpPr>
        <p:spPr>
          <a:xfrm>
            <a:off x="239984" y="3610572"/>
            <a:ext cx="970843" cy="369332"/>
          </a:xfrm>
          <a:prstGeom prst="rect">
            <a:avLst/>
          </a:prstGeom>
        </p:spPr>
        <p:txBody>
          <a:bodyPr wrap="none">
            <a:spAutoFit/>
          </a:bodyPr>
          <a:lstStyle/>
          <a:p>
            <a:r>
              <a:rPr lang="en-US" altLang="zh-TW" b="1" dirty="0">
                <a:solidFill>
                  <a:schemeClr val="bg1"/>
                </a:solidFill>
                <a:latin typeface="Calibri" panose="020F0502020204030204" pitchFamily="34" charset="0"/>
                <a:cs typeface="Arial" panose="020B0604020202020204" pitchFamily="34" charset="0"/>
              </a:rPr>
              <a:t>Track 66</a:t>
            </a:r>
            <a:endParaRPr lang="zh-TW" altLang="en-US" b="1" dirty="0">
              <a:solidFill>
                <a:schemeClr val="bg1"/>
              </a:solidFill>
              <a:latin typeface="Calibri" panose="020F0502020204030204" pitchFamily="34" charset="0"/>
            </a:endParaRPr>
          </a:p>
        </p:txBody>
      </p:sp>
      <p:pic>
        <p:nvPicPr>
          <p:cNvPr id="12" name="life_2e_intermediate_sb_track_66.mp3">
            <a:hlinkClick r:id="" action="ppaction://media"/>
            <a:extLst>
              <a:ext uri="{FF2B5EF4-FFF2-40B4-BE49-F238E27FC236}">
                <a16:creationId xmlns:a16="http://schemas.microsoft.com/office/drawing/2014/main" id="{FB5112D3-49EC-4412-937E-318D0251B553}"/>
              </a:ext>
            </a:extLst>
          </p:cNvPr>
          <p:cNvPicPr>
            <a:picLocks noChangeAspect="1"/>
          </p:cNvPicPr>
          <p:nvPr>
            <a:audioFile r:link="rId1"/>
            <p:extLst>
              <p:ext uri="{DAA4B4D4-6D71-4841-9C94-3DE7FCFB9230}">
                <p14:media xmlns:p14="http://schemas.microsoft.com/office/powerpoint/2010/main" r:embed="rId2">
                  <p14:trim end="181211.75"/>
                </p14:media>
              </p:ext>
            </p:extLst>
          </p:nvPr>
        </p:nvPicPr>
        <p:blipFill>
          <a:blip r:embed="rId5"/>
          <a:stretch>
            <a:fillRect/>
          </a:stretch>
        </p:blipFill>
        <p:spPr>
          <a:xfrm>
            <a:off x="1241034" y="3533982"/>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67"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99</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23AE869E-7E4F-4B5B-8AD1-4D0BD5CEECBB}"/>
              </a:ext>
            </a:extLst>
          </p:cNvPr>
          <p:cNvSpPr/>
          <p:nvPr/>
        </p:nvSpPr>
        <p:spPr>
          <a:xfrm>
            <a:off x="543641" y="24856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66</a:t>
            </a:r>
            <a:endParaRPr lang="zh-TW" altLang="en-US" dirty="0">
              <a:solidFill>
                <a:schemeClr val="bg1">
                  <a:lumMod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DF4589E8-6D05-4E7A-AC2E-5B3F36EC6EB6}"/>
              </a:ext>
            </a:extLst>
          </p:cNvPr>
          <p:cNvSpPr/>
          <p:nvPr/>
        </p:nvSpPr>
        <p:spPr>
          <a:xfrm>
            <a:off x="344647" y="665486"/>
            <a:ext cx="8516324" cy="5432256"/>
          </a:xfrm>
          <a:prstGeom prst="rect">
            <a:avLst/>
          </a:prstGeom>
        </p:spPr>
        <p:txBody>
          <a:bodyPr wrap="square">
            <a:spAutoFit/>
          </a:bodyPr>
          <a:lstStyle/>
          <a:p>
            <a:pPr>
              <a:spcBef>
                <a:spcPts val="600"/>
              </a:spcBef>
            </a:pPr>
            <a:r>
              <a:rPr lang="en-US" altLang="zh-TW" sz="2100" b="1" dirty="0">
                <a:solidFill>
                  <a:srgbClr val="1F4F7B"/>
                </a:solidFill>
                <a:latin typeface="Calibri" panose="020F0502020204030204" pitchFamily="34" charset="0"/>
                <a:cs typeface="Calibri" panose="020F0502020204030204" pitchFamily="34" charset="0"/>
              </a:rPr>
              <a:t>A voyage to the end of the Earth?</a:t>
            </a:r>
          </a:p>
          <a:p>
            <a:pPr>
              <a:spcBef>
                <a:spcPts val="600"/>
              </a:spcBef>
            </a:pPr>
            <a:r>
              <a:rPr lang="en-US" altLang="zh-TW" sz="1900" dirty="0">
                <a:latin typeface="Calibri" panose="020F0502020204030204" pitchFamily="34" charset="0"/>
                <a:cs typeface="Calibri" panose="020F0502020204030204" pitchFamily="34" charset="0"/>
              </a:rPr>
              <a:t>A large cruise ship can carry as many as six thousand</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passengers at a time, with about twenty-four million people</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going on cruises every year. Cruise ships drop about ninety</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thousand tons of waste into the oceans every year and each</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ship produces as much air pollution as five million cars.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he effects of this are made even worse by the fact that cruises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visit the same places over and over again, so the damage is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repeated. In Patagonia, this has been having an effect on</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wildlife. The numbers of </a:t>
            </a:r>
            <a:r>
              <a:rPr lang="en-US" altLang="zh-TW" sz="1900" dirty="0" err="1">
                <a:latin typeface="Calibri" panose="020F0502020204030204" pitchFamily="34" charset="0"/>
                <a:cs typeface="Calibri" panose="020F0502020204030204" pitchFamily="34" charset="0"/>
              </a:rPr>
              <a:t>Magellanic</a:t>
            </a:r>
            <a:r>
              <a:rPr lang="en-US" altLang="zh-TW" sz="1900" dirty="0">
                <a:latin typeface="Calibri" panose="020F0502020204030204" pitchFamily="34" charset="0"/>
                <a:cs typeface="Calibri" panose="020F0502020204030204" pitchFamily="34" charset="0"/>
              </a:rPr>
              <a:t> penguins have been</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falling for some years now, for example.</a:t>
            </a:r>
          </a:p>
          <a:p>
            <a:pPr>
              <a:spcBef>
                <a:spcPts val="1200"/>
              </a:spcBef>
            </a:pPr>
            <a:r>
              <a:rPr lang="en-US" altLang="zh-TW" sz="2100" b="1" dirty="0">
                <a:solidFill>
                  <a:srgbClr val="1F4F7B"/>
                </a:solidFill>
                <a:latin typeface="Calibri" panose="020F0502020204030204" pitchFamily="34" charset="0"/>
                <a:cs typeface="Calibri" panose="020F0502020204030204" pitchFamily="34" charset="0"/>
              </a:rPr>
              <a:t>Climbing to the top of the world</a:t>
            </a:r>
          </a:p>
          <a:p>
            <a:pPr>
              <a:spcBef>
                <a:spcPts val="600"/>
              </a:spcBef>
            </a:pPr>
            <a:r>
              <a:rPr lang="en-US" altLang="zh-TW" sz="1900" dirty="0">
                <a:latin typeface="Calibri" panose="020F0502020204030204" pitchFamily="34" charset="0"/>
                <a:cs typeface="Calibri" panose="020F0502020204030204" pitchFamily="34" charset="0"/>
              </a:rPr>
              <a:t>Far fewer people go climbing or trekking in the Himalayas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than take a cruise, but in the short climbing season each May</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about a thousand people try to climb Everest. At times, there</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are actually queues of climbers on the route to the top. The</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difficult conditions mean that everyone needs to take a lot of</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equipment with them. Unfortunately, for the last few decades,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climbers have been leaving their equipment on Everest. In</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recent years, clean-up teams have been organizing expeditions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just to pick up this rubbish. The teams are made up of local</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and international climbers. One group has brought over eight tons of rubbish down from the mountain!</a:t>
            </a:r>
            <a:r>
              <a:rPr lang="zh-TW" altLang="en-US" sz="1900" dirty="0">
                <a:latin typeface="Calibri" panose="020F0502020204030204" pitchFamily="34" charset="0"/>
                <a:cs typeface="Calibri" panose="020F0502020204030204" pitchFamily="34" charset="0"/>
              </a:rPr>
              <a:t> </a:t>
            </a:r>
          </a:p>
        </p:txBody>
      </p:sp>
      <p:pic>
        <p:nvPicPr>
          <p:cNvPr id="6" name="life_2e_intermediate_sb_track_66.mp3">
            <a:hlinkClick r:id="" action="ppaction://media"/>
          </p:cNvPr>
          <p:cNvPicPr>
            <a:picLocks noChangeAspect="1"/>
          </p:cNvPicPr>
          <p:nvPr>
            <a:audioFile r:link="rId1"/>
            <p:extLst>
              <p:ext uri="{DAA4B4D4-6D71-4841-9C94-3DE7FCFB9230}">
                <p14:media xmlns:p14="http://schemas.microsoft.com/office/powerpoint/2010/main" r:embed="rId2">
                  <p14:trim st="37700" end="84811.75"/>
                </p14:media>
              </p:ext>
            </p:extLst>
          </p:nvPr>
        </p:nvPicPr>
        <p:blipFill>
          <a:blip r:embed="rId4"/>
          <a:stretch>
            <a:fillRect/>
          </a:stretch>
        </p:blipFill>
        <p:spPr>
          <a:xfrm>
            <a:off x="1501147" y="128428"/>
            <a:ext cx="609600" cy="609600"/>
          </a:xfrm>
          <a:prstGeom prst="rect">
            <a:avLst/>
          </a:prstGeom>
        </p:spPr>
      </p:pic>
    </p:spTree>
    <p:extLst>
      <p:ext uri="{BB962C8B-B14F-4D97-AF65-F5344CB8AC3E}">
        <p14:creationId xmlns:p14="http://schemas.microsoft.com/office/powerpoint/2010/main" val="3194168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76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99</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DF4589E8-6D05-4E7A-AC2E-5B3F36EC6EB6}"/>
              </a:ext>
            </a:extLst>
          </p:cNvPr>
          <p:cNvSpPr/>
          <p:nvPr/>
        </p:nvSpPr>
        <p:spPr>
          <a:xfrm>
            <a:off x="450033" y="738028"/>
            <a:ext cx="8334738" cy="4555093"/>
          </a:xfrm>
          <a:prstGeom prst="rect">
            <a:avLst/>
          </a:prstGeom>
        </p:spPr>
        <p:txBody>
          <a:bodyPr wrap="square">
            <a:spAutoFit/>
          </a:bodyPr>
          <a:lstStyle/>
          <a:p>
            <a:pPr>
              <a:spcBef>
                <a:spcPts val="600"/>
              </a:spcBef>
            </a:pPr>
            <a:r>
              <a:rPr lang="en-US" altLang="zh-TW" sz="2100" b="1" dirty="0">
                <a:solidFill>
                  <a:srgbClr val="1F4F7B"/>
                </a:solidFill>
                <a:latin typeface="Calibri" panose="020F0502020204030204" pitchFamily="34" charset="0"/>
                <a:cs typeface="Calibri" panose="020F0502020204030204" pitchFamily="34" charset="0"/>
              </a:rPr>
              <a:t>Let’s all go to the beach</a:t>
            </a:r>
          </a:p>
          <a:p>
            <a:pPr>
              <a:spcBef>
                <a:spcPts val="600"/>
              </a:spcBef>
            </a:pPr>
            <a:r>
              <a:rPr lang="en-US" altLang="zh-TW" sz="1900" dirty="0">
                <a:latin typeface="Calibri" panose="020F0502020204030204" pitchFamily="34" charset="0"/>
                <a:cs typeface="Calibri" panose="020F0502020204030204" pitchFamily="34" charset="0"/>
              </a:rPr>
              <a:t>What happens when a region of about a million people is visited by thirteen million tourists every year? The Balearic Islands in the Mediterranean Sea have been dealing with this situation for decades. Where has the fresh water, the food, the petrol and the electricity for thirteen million tourists come from? And how have the islands maintained the quality of the beaches, the roads and the countryside? Recently, the government of the Balearic Islands decided to charge tourists an </a:t>
            </a:r>
            <a:r>
              <a:rPr lang="en-US" altLang="zh-TW" sz="1900" dirty="0" err="1">
                <a:latin typeface="Calibri" panose="020F0502020204030204" pitchFamily="34" charset="0"/>
                <a:cs typeface="Calibri" panose="020F0502020204030204" pitchFamily="34" charset="0"/>
              </a:rPr>
              <a:t>ecotax</a:t>
            </a:r>
            <a:r>
              <a:rPr lang="en-US" altLang="zh-TW" sz="1900" dirty="0">
                <a:latin typeface="Calibri" panose="020F0502020204030204" pitchFamily="34" charset="0"/>
                <a:cs typeface="Calibri" panose="020F0502020204030204" pitchFamily="34" charset="0"/>
              </a:rPr>
              <a:t> of two </a:t>
            </a:r>
            <a:r>
              <a:rPr lang="en-US" altLang="zh-TW" sz="1900" dirty="0" err="1">
                <a:latin typeface="Calibri" panose="020F0502020204030204" pitchFamily="34" charset="0"/>
                <a:cs typeface="Calibri" panose="020F0502020204030204" pitchFamily="34" charset="0"/>
              </a:rPr>
              <a:t>euros</a:t>
            </a:r>
            <a:r>
              <a:rPr lang="en-US" altLang="zh-TW" sz="1900" dirty="0">
                <a:latin typeface="Calibri" panose="020F0502020204030204" pitchFamily="34" charset="0"/>
                <a:cs typeface="Calibri" panose="020F0502020204030204" pitchFamily="34" charset="0"/>
              </a:rPr>
              <a:t> a day. This has been tried once before, but it wasn’t a success. However, the challenges have been getting harder every year. The money from the tax is used to reduce the negative effects of tourism on the local environment.</a:t>
            </a:r>
          </a:p>
          <a:p>
            <a:pPr>
              <a:spcBef>
                <a:spcPts val="1200"/>
              </a:spcBef>
            </a:pPr>
            <a:r>
              <a:rPr lang="en-US" altLang="zh-TW" sz="2100" b="1" dirty="0">
                <a:solidFill>
                  <a:srgbClr val="1F4F7B"/>
                </a:solidFill>
                <a:latin typeface="Calibri" panose="020F0502020204030204" pitchFamily="34" charset="0"/>
                <a:cs typeface="Calibri" panose="020F0502020204030204" pitchFamily="34" charset="0"/>
              </a:rPr>
              <a:t>Difficult choices</a:t>
            </a:r>
          </a:p>
          <a:p>
            <a:pPr>
              <a:spcBef>
                <a:spcPts val="600"/>
              </a:spcBef>
            </a:pPr>
            <a:r>
              <a:rPr lang="en-US" altLang="zh-TW" sz="1900" dirty="0">
                <a:latin typeface="Calibri" panose="020F0502020204030204" pitchFamily="34" charset="0"/>
                <a:cs typeface="Calibri" panose="020F0502020204030204" pitchFamily="34" charset="0"/>
              </a:rPr>
              <a:t>So, should we travel or simply stay at home? Many destinations offer low-impact tourism such as ecotourism. It’s time to ask ourselves some difficult questions. Can we really visit the world’s beautiful places without destroying them?</a:t>
            </a:r>
            <a:endParaRPr lang="zh-TW" altLang="en-US" sz="1900" dirty="0">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4" cstate="print"/>
          <a:srcRect/>
          <a:stretch>
            <a:fillRect/>
          </a:stretch>
        </p:blipFill>
        <p:spPr bwMode="auto">
          <a:xfrm>
            <a:off x="565445" y="5629776"/>
            <a:ext cx="2481003" cy="335270"/>
          </a:xfrm>
          <a:prstGeom prst="rect">
            <a:avLst/>
          </a:prstGeom>
          <a:noFill/>
          <a:ln w="9525">
            <a:noFill/>
            <a:miter lim="800000"/>
            <a:headEnd/>
            <a:tailEnd/>
          </a:ln>
        </p:spPr>
      </p:pic>
      <p:sp>
        <p:nvSpPr>
          <p:cNvPr id="8" name="矩形 7">
            <a:extLst>
              <a:ext uri="{FF2B5EF4-FFF2-40B4-BE49-F238E27FC236}">
                <a16:creationId xmlns:a16="http://schemas.microsoft.com/office/drawing/2014/main" id="{23AE869E-7E4F-4B5B-8AD1-4D0BD5CEECBB}"/>
              </a:ext>
            </a:extLst>
          </p:cNvPr>
          <p:cNvSpPr/>
          <p:nvPr/>
        </p:nvSpPr>
        <p:spPr>
          <a:xfrm>
            <a:off x="543641" y="24856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66</a:t>
            </a:r>
            <a:endParaRPr lang="zh-TW" altLang="en-US" dirty="0">
              <a:solidFill>
                <a:schemeClr val="bg1">
                  <a:lumMod val="50000"/>
                </a:schemeClr>
              </a:solidFill>
              <a:latin typeface="Calibri" panose="020F0502020204030204" pitchFamily="34" charset="0"/>
            </a:endParaRPr>
          </a:p>
        </p:txBody>
      </p:sp>
      <p:pic>
        <p:nvPicPr>
          <p:cNvPr id="9" name="life_2e_intermediate_sb_track_66.mp3">
            <a:hlinkClick r:id="" action="ppaction://media"/>
          </p:cNvPr>
          <p:cNvPicPr>
            <a:picLocks noChangeAspect="1"/>
          </p:cNvPicPr>
          <p:nvPr>
            <a:audioFile r:link="rId1"/>
            <p:extLst>
              <p:ext uri="{DAA4B4D4-6D71-4841-9C94-3DE7FCFB9230}">
                <p14:media xmlns:p14="http://schemas.microsoft.com/office/powerpoint/2010/main" r:embed="rId2">
                  <p14:trim st="133800"/>
                </p14:media>
              </p:ext>
            </p:extLst>
          </p:nvPr>
        </p:nvPicPr>
        <p:blipFill>
          <a:blip r:embed="rId5"/>
          <a:stretch>
            <a:fillRect/>
          </a:stretch>
        </p:blipFill>
        <p:spPr>
          <a:xfrm>
            <a:off x="1533805" y="171972"/>
            <a:ext cx="609600" cy="609600"/>
          </a:xfrm>
          <a:prstGeom prst="rect">
            <a:avLst/>
          </a:prstGeom>
        </p:spPr>
      </p:pic>
    </p:spTree>
    <p:extLst>
      <p:ext uri="{BB962C8B-B14F-4D97-AF65-F5344CB8AC3E}">
        <p14:creationId xmlns:p14="http://schemas.microsoft.com/office/powerpoint/2010/main" val="3194168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79"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09E386-2FD1-4F5B-B7BF-A1251BE24D91}"/>
              </a:ext>
            </a:extLst>
          </p:cNvPr>
          <p:cNvSpPr/>
          <p:nvPr/>
        </p:nvSpPr>
        <p:spPr>
          <a:xfrm>
            <a:off x="671091" y="792933"/>
            <a:ext cx="8112677" cy="1438855"/>
          </a:xfrm>
          <a:prstGeom prst="rect">
            <a:avLst/>
          </a:prstGeom>
        </p:spPr>
        <p:txBody>
          <a:bodyPr wrap="square">
            <a:spAutoFit/>
          </a:bodyPr>
          <a:lstStyle/>
          <a:p>
            <a:pPr marL="358775" indent="-358775">
              <a:spcBef>
                <a:spcPts val="300"/>
              </a:spcBef>
            </a:pPr>
            <a:r>
              <a:rPr lang="en-US" altLang="zh-TW" sz="2000" dirty="0">
                <a:latin typeface="Calibri" panose="020F0502020204030204" pitchFamily="34" charset="0"/>
                <a:cs typeface="Calibri" panose="020F0502020204030204" pitchFamily="34" charset="0"/>
              </a:rPr>
              <a:t>1 	When did the tourism industry start to be successful?</a:t>
            </a:r>
          </a:p>
          <a:p>
            <a:pPr marL="358775" indent="-358775">
              <a:spcBef>
                <a:spcPts val="300"/>
              </a:spcBef>
            </a:pPr>
            <a:r>
              <a:rPr lang="en-US" altLang="zh-TW" sz="2000" dirty="0">
                <a:latin typeface="Calibri" panose="020F0502020204030204" pitchFamily="34" charset="0"/>
                <a:cs typeface="Calibri" panose="020F0502020204030204" pitchFamily="34" charset="0"/>
              </a:rPr>
              <a:t>2 	Why are cruises bad for the environment? Find three reasons.</a:t>
            </a:r>
          </a:p>
          <a:p>
            <a:pPr marL="358775" indent="-358775">
              <a:spcBef>
                <a:spcPts val="300"/>
              </a:spcBef>
            </a:pPr>
            <a:r>
              <a:rPr lang="en-US" altLang="zh-TW" sz="2000" dirty="0">
                <a:latin typeface="Calibri" panose="020F0502020204030204" pitchFamily="34" charset="0"/>
                <a:cs typeface="Calibri" panose="020F0502020204030204" pitchFamily="34" charset="0"/>
              </a:rPr>
              <a:t>3 	What have groups been doing to improve the environment on Everest?</a:t>
            </a:r>
          </a:p>
          <a:p>
            <a:pPr marL="358775" indent="-358775">
              <a:spcBef>
                <a:spcPts val="300"/>
              </a:spcBef>
            </a:pPr>
            <a:r>
              <a:rPr lang="en-US" altLang="zh-TW" sz="2000" dirty="0">
                <a:latin typeface="Calibri" panose="020F0502020204030204" pitchFamily="34" charset="0"/>
                <a:cs typeface="Calibri" panose="020F0502020204030204" pitchFamily="34" charset="0"/>
              </a:rPr>
              <a:t>4 	What action has the government of the Balearic Islands taken, and why?</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3CC95063-9E8B-4F90-B3FD-3E738CD9127B}"/>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Answer the questions with information from the article.</a:t>
            </a:r>
            <a:endParaRPr lang="zh-TW" altLang="en-US" sz="2000" dirty="0">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7FEB6AA2-17FC-44A4-9C87-263EEE6D863A}"/>
              </a:ext>
            </a:extLst>
          </p:cNvPr>
          <p:cNvSpPr/>
          <p:nvPr/>
        </p:nvSpPr>
        <p:spPr>
          <a:xfrm>
            <a:off x="671091" y="2336543"/>
            <a:ext cx="7746929" cy="309315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in the middle of the last century</a:t>
            </a:r>
          </a:p>
          <a:p>
            <a:pPr marL="360363" indent="-360363">
              <a:spcBef>
                <a:spcPts val="600"/>
              </a:spcBef>
            </a:pPr>
            <a:r>
              <a:rPr lang="en-US" altLang="zh-TW" b="1" dirty="0">
                <a:solidFill>
                  <a:srgbClr val="FF0066"/>
                </a:solidFill>
                <a:latin typeface="Segoe Print" panose="02000600000000000000" pitchFamily="2" charset="0"/>
              </a:rPr>
              <a:t>2 	Cruise ships drop about 90,000 tons of waste into the oceans every year; each ship produces as much air pollution as five million cars; cruises visit the same places over and over again, so the damage is repeated. </a:t>
            </a:r>
          </a:p>
          <a:p>
            <a:pPr marL="360363" indent="-360363">
              <a:spcBef>
                <a:spcPts val="600"/>
              </a:spcBef>
            </a:pPr>
            <a:r>
              <a:rPr lang="en-US" altLang="zh-TW" b="1" dirty="0">
                <a:solidFill>
                  <a:srgbClr val="FF0066"/>
                </a:solidFill>
                <a:latin typeface="Segoe Print" panose="02000600000000000000" pitchFamily="2" charset="0"/>
              </a:rPr>
              <a:t>3 	Clean-up teams have been organizing expeditions to pick up the rubbish left on Everest.</a:t>
            </a:r>
          </a:p>
          <a:p>
            <a:pPr marL="360363" indent="-360363">
              <a:spcBef>
                <a:spcPts val="600"/>
              </a:spcBef>
            </a:pPr>
            <a:r>
              <a:rPr lang="en-US" altLang="zh-TW" b="1" dirty="0">
                <a:solidFill>
                  <a:srgbClr val="FF0066"/>
                </a:solidFill>
                <a:latin typeface="Segoe Print" panose="02000600000000000000" pitchFamily="2" charset="0"/>
              </a:rPr>
              <a:t>4 	The government of the Balearic Islands has decided to charge tourists an eco-tax of two </a:t>
            </a:r>
            <a:r>
              <a:rPr lang="en-US" altLang="zh-TW" b="1" dirty="0" err="1">
                <a:solidFill>
                  <a:srgbClr val="FF0066"/>
                </a:solidFill>
                <a:latin typeface="Segoe Print" panose="02000600000000000000" pitchFamily="2" charset="0"/>
              </a:rPr>
              <a:t>euros</a:t>
            </a:r>
            <a:r>
              <a:rPr lang="en-US" altLang="zh-TW" b="1" dirty="0">
                <a:solidFill>
                  <a:srgbClr val="FF0066"/>
                </a:solidFill>
                <a:latin typeface="Segoe Print" panose="02000600000000000000" pitchFamily="2" charset="0"/>
              </a:rPr>
              <a:t> a day to maintain the quality of the beaches, the roads and the countryside.</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wipe(left)">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wipe(left)">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wipe(left)">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09E386-2FD1-4F5B-B7BF-A1251BE24D91}"/>
              </a:ext>
            </a:extLst>
          </p:cNvPr>
          <p:cNvSpPr/>
          <p:nvPr/>
        </p:nvSpPr>
        <p:spPr>
          <a:xfrm>
            <a:off x="651636" y="2135351"/>
            <a:ext cx="8112677" cy="3362459"/>
          </a:xfrm>
          <a:prstGeom prst="rect">
            <a:avLst/>
          </a:prstGeom>
        </p:spPr>
        <p:txBody>
          <a:bodyPr wrap="square">
            <a:spAutoFit/>
          </a:bodyPr>
          <a:lstStyle/>
          <a:p>
            <a:pPr marL="358775" indent="-358775">
              <a:spcBef>
                <a:spcPts val="300"/>
              </a:spcBef>
            </a:pPr>
            <a:r>
              <a:rPr lang="en-US" altLang="zh-TW" sz="2000" dirty="0">
                <a:latin typeface="Calibri" panose="020F0502020204030204" pitchFamily="34" charset="0"/>
                <a:cs typeface="Calibri" panose="020F0502020204030204" pitchFamily="34" charset="0"/>
              </a:rPr>
              <a:t>1 	Airlines usually ______________ you a lot of money if your luggage is over the weight limit.</a:t>
            </a:r>
          </a:p>
          <a:p>
            <a:pPr marL="358775" indent="-358775">
              <a:spcBef>
                <a:spcPts val="300"/>
              </a:spcBef>
            </a:pPr>
            <a:r>
              <a:rPr lang="en-US" altLang="zh-TW" sz="2000" dirty="0">
                <a:latin typeface="Calibri" panose="020F0502020204030204" pitchFamily="34" charset="0"/>
                <a:cs typeface="Calibri" panose="020F0502020204030204" pitchFamily="34" charset="0"/>
              </a:rPr>
              <a:t>2 	On average, each person in the UK produces about 500 kg of ______________ each year.</a:t>
            </a:r>
          </a:p>
          <a:p>
            <a:pPr marL="358775" indent="-358775">
              <a:spcBef>
                <a:spcPts val="300"/>
              </a:spcBef>
            </a:pPr>
            <a:r>
              <a:rPr lang="en-US" altLang="zh-TW" sz="2000" dirty="0">
                <a:latin typeface="Calibri" panose="020F0502020204030204" pitchFamily="34" charset="0"/>
                <a:cs typeface="Calibri" panose="020F0502020204030204" pitchFamily="34" charset="0"/>
              </a:rPr>
              <a:t>3 	I don’t have much kitchen ______________ – just a microwave.</a:t>
            </a:r>
          </a:p>
          <a:p>
            <a:pPr marL="358775" indent="-358775">
              <a:spcBef>
                <a:spcPts val="300"/>
              </a:spcBef>
            </a:pPr>
            <a:r>
              <a:rPr lang="en-US" altLang="zh-TW" sz="2000" dirty="0">
                <a:latin typeface="Calibri" panose="020F0502020204030204" pitchFamily="34" charset="0"/>
                <a:cs typeface="Calibri" panose="020F0502020204030204" pitchFamily="34" charset="0"/>
              </a:rPr>
              <a:t>4 	Speaking a new language can be one of the hardest ______________ when you travel abroad.</a:t>
            </a:r>
          </a:p>
          <a:p>
            <a:pPr marL="358775" indent="-358775">
              <a:spcBef>
                <a:spcPts val="300"/>
              </a:spcBef>
            </a:pPr>
            <a:r>
              <a:rPr lang="en-US" altLang="zh-TW" sz="2000" dirty="0">
                <a:latin typeface="Calibri" panose="020F0502020204030204" pitchFamily="34" charset="0"/>
                <a:cs typeface="Calibri" panose="020F0502020204030204" pitchFamily="34" charset="0"/>
              </a:rPr>
              <a:t>5 	______________ is a way of enjoying a holiday without damaging the environment.</a:t>
            </a:r>
          </a:p>
          <a:p>
            <a:pPr marL="358775" indent="-358775">
              <a:spcBef>
                <a:spcPts val="300"/>
              </a:spcBef>
            </a:pPr>
            <a:r>
              <a:rPr lang="en-US" altLang="zh-TW" sz="2000" dirty="0">
                <a:latin typeface="Calibri" panose="020F0502020204030204" pitchFamily="34" charset="0"/>
                <a:cs typeface="Calibri" panose="020F0502020204030204" pitchFamily="34" charset="0"/>
              </a:rPr>
              <a:t>6 	Plastic is a major cause of ______________ in the oceans.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3CC95063-9E8B-4F90-B3FD-3E738CD9127B}"/>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Find these words in the article. Look at how the words are used and try to guess their meaning. Then complete the sentences (1–6).</a:t>
            </a:r>
            <a:endParaRPr lang="zh-TW" altLang="en-US" sz="2000"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801384" y="1129302"/>
            <a:ext cx="4793873" cy="762662"/>
          </a:xfrm>
          <a:prstGeom prst="rect">
            <a:avLst/>
          </a:prstGeom>
          <a:noFill/>
          <a:ln w="9525">
            <a:noFill/>
            <a:miter lim="800000"/>
            <a:headEnd/>
            <a:tailEnd/>
          </a:ln>
        </p:spPr>
      </p:pic>
      <p:sp>
        <p:nvSpPr>
          <p:cNvPr id="7" name="矩形 6">
            <a:extLst>
              <a:ext uri="{FF2B5EF4-FFF2-40B4-BE49-F238E27FC236}">
                <a16:creationId xmlns:a16="http://schemas.microsoft.com/office/drawing/2014/main" id="{01D53EC1-A020-4F6C-9166-642660CBEA49}"/>
              </a:ext>
            </a:extLst>
          </p:cNvPr>
          <p:cNvSpPr/>
          <p:nvPr/>
        </p:nvSpPr>
        <p:spPr>
          <a:xfrm>
            <a:off x="3205014" y="2151508"/>
            <a:ext cx="949299" cy="369332"/>
          </a:xfrm>
          <a:prstGeom prst="rect">
            <a:avLst/>
          </a:prstGeom>
        </p:spPr>
        <p:txBody>
          <a:bodyPr wrap="none">
            <a:spAutoFit/>
          </a:bodyPr>
          <a:lstStyle/>
          <a:p>
            <a:r>
              <a:rPr lang="en-US" altLang="zh-TW" b="1" dirty="0">
                <a:solidFill>
                  <a:srgbClr val="FF0066"/>
                </a:solidFill>
                <a:latin typeface="Segoe Print" panose="02000600000000000000" pitchFamily="2" charset="0"/>
              </a:rPr>
              <a:t>charge</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id="{01D53EC1-A020-4F6C-9166-642660CBEA49}"/>
              </a:ext>
            </a:extLst>
          </p:cNvPr>
          <p:cNvSpPr/>
          <p:nvPr/>
        </p:nvSpPr>
        <p:spPr>
          <a:xfrm>
            <a:off x="1492945" y="3114546"/>
            <a:ext cx="1019831" cy="369332"/>
          </a:xfrm>
          <a:prstGeom prst="rect">
            <a:avLst/>
          </a:prstGeom>
        </p:spPr>
        <p:txBody>
          <a:bodyPr wrap="none">
            <a:spAutoFit/>
          </a:bodyPr>
          <a:lstStyle/>
          <a:p>
            <a:r>
              <a:rPr lang="en-US" altLang="zh-TW" b="1" dirty="0">
                <a:solidFill>
                  <a:srgbClr val="FF0066"/>
                </a:solidFill>
                <a:latin typeface="Segoe Print" panose="02000600000000000000" pitchFamily="2" charset="0"/>
              </a:rPr>
              <a:t>rubbish</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01D53EC1-A020-4F6C-9166-642660CBEA49}"/>
              </a:ext>
            </a:extLst>
          </p:cNvPr>
          <p:cNvSpPr/>
          <p:nvPr/>
        </p:nvSpPr>
        <p:spPr>
          <a:xfrm>
            <a:off x="3983226" y="3474469"/>
            <a:ext cx="1402948" cy="369332"/>
          </a:xfrm>
          <a:prstGeom prst="rect">
            <a:avLst/>
          </a:prstGeom>
        </p:spPr>
        <p:txBody>
          <a:bodyPr wrap="none">
            <a:spAutoFit/>
          </a:bodyPr>
          <a:lstStyle/>
          <a:p>
            <a:r>
              <a:rPr lang="en-US" altLang="zh-TW" b="1" dirty="0">
                <a:solidFill>
                  <a:srgbClr val="FF0066"/>
                </a:solidFill>
                <a:latin typeface="Segoe Print" panose="02000600000000000000" pitchFamily="2" charset="0"/>
              </a:rPr>
              <a:t>equipment</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01D53EC1-A020-4F6C-9166-642660CBEA49}"/>
              </a:ext>
            </a:extLst>
          </p:cNvPr>
          <p:cNvSpPr/>
          <p:nvPr/>
        </p:nvSpPr>
        <p:spPr>
          <a:xfrm>
            <a:off x="6752367" y="3811695"/>
            <a:ext cx="1334020" cy="369332"/>
          </a:xfrm>
          <a:prstGeom prst="rect">
            <a:avLst/>
          </a:prstGeom>
        </p:spPr>
        <p:txBody>
          <a:bodyPr wrap="none">
            <a:spAutoFit/>
          </a:bodyPr>
          <a:lstStyle/>
          <a:p>
            <a:r>
              <a:rPr lang="en-US" altLang="zh-TW" b="1" dirty="0">
                <a:solidFill>
                  <a:srgbClr val="FF0066"/>
                </a:solidFill>
                <a:latin typeface="Segoe Print" panose="02000600000000000000" pitchFamily="2" charset="0"/>
              </a:rPr>
              <a:t>challenges</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01D53EC1-A020-4F6C-9166-642660CBEA49}"/>
              </a:ext>
            </a:extLst>
          </p:cNvPr>
          <p:cNvSpPr/>
          <p:nvPr/>
        </p:nvSpPr>
        <p:spPr>
          <a:xfrm>
            <a:off x="1245171" y="4456963"/>
            <a:ext cx="1478290" cy="369332"/>
          </a:xfrm>
          <a:prstGeom prst="rect">
            <a:avLst/>
          </a:prstGeom>
        </p:spPr>
        <p:txBody>
          <a:bodyPr wrap="none">
            <a:spAutoFit/>
          </a:bodyPr>
          <a:lstStyle/>
          <a:p>
            <a:r>
              <a:rPr lang="en-US" altLang="zh-TW" b="1" dirty="0">
                <a:solidFill>
                  <a:srgbClr val="FF0066"/>
                </a:solidFill>
                <a:latin typeface="Segoe Print" panose="02000600000000000000" pitchFamily="2" charset="0"/>
              </a:rPr>
              <a:t>Ecotourism</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01D53EC1-A020-4F6C-9166-642660CBEA49}"/>
              </a:ext>
            </a:extLst>
          </p:cNvPr>
          <p:cNvSpPr/>
          <p:nvPr/>
        </p:nvSpPr>
        <p:spPr>
          <a:xfrm>
            <a:off x="4090231" y="5108716"/>
            <a:ext cx="1191352" cy="369332"/>
          </a:xfrm>
          <a:prstGeom prst="rect">
            <a:avLst/>
          </a:prstGeom>
        </p:spPr>
        <p:txBody>
          <a:bodyPr wrap="none">
            <a:spAutoFit/>
          </a:bodyPr>
          <a:lstStyle/>
          <a:p>
            <a:r>
              <a:rPr lang="en-US" altLang="zh-TW" b="1" dirty="0">
                <a:solidFill>
                  <a:srgbClr val="FF0066"/>
                </a:solidFill>
                <a:latin typeface="Segoe Print" panose="02000600000000000000" pitchFamily="2" charset="0"/>
              </a:rPr>
              <a:t>pollution</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4" cstate="print"/>
          <a:srcRect/>
          <a:stretch>
            <a:fillRect/>
          </a:stretch>
        </p:blipFill>
        <p:spPr bwMode="auto">
          <a:xfrm>
            <a:off x="821933" y="1215355"/>
            <a:ext cx="6152799" cy="1442378"/>
          </a:xfrm>
          <a:prstGeom prst="rect">
            <a:avLst/>
          </a:prstGeom>
          <a:noFill/>
          <a:ln w="9525">
            <a:noFill/>
            <a:miter lim="800000"/>
            <a:headEnd/>
            <a:tailEnd/>
          </a:ln>
        </p:spPr>
      </p:pic>
      <p:sp>
        <p:nvSpPr>
          <p:cNvPr id="9" name="矩形 8">
            <a:extLst>
              <a:ext uri="{FF2B5EF4-FFF2-40B4-BE49-F238E27FC236}">
                <a16:creationId xmlns:a16="http://schemas.microsoft.com/office/drawing/2014/main"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three people talking about travel. Write the number of the speaker (1–3) next to the things they talk about.</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8-p. 93</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B2413412-AA77-492F-A495-1DB32E9C7113}"/>
              </a:ext>
            </a:extLst>
          </p:cNvPr>
          <p:cNvSpPr/>
          <p:nvPr/>
        </p:nvSpPr>
        <p:spPr>
          <a:xfrm>
            <a:off x="7250309" y="73877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61</a:t>
            </a:r>
            <a:endParaRPr lang="zh-TW" altLang="en-US" dirty="0">
              <a:solidFill>
                <a:schemeClr val="bg1">
                  <a:lumMod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D5B80547-7A62-4C92-94DF-AAAF8F3E02A2}"/>
              </a:ext>
            </a:extLst>
          </p:cNvPr>
          <p:cNvSpPr/>
          <p:nvPr/>
        </p:nvSpPr>
        <p:spPr>
          <a:xfrm>
            <a:off x="274635" y="3427575"/>
            <a:ext cx="8489131"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again. Each speaker shares a travel tip. What are their tips? Discuss the tips with your partner.</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3F2633EE-7264-4168-9BAE-286A6F0D6132}"/>
              </a:ext>
            </a:extLst>
          </p:cNvPr>
          <p:cNvSpPr/>
          <p:nvPr/>
        </p:nvSpPr>
        <p:spPr>
          <a:xfrm>
            <a:off x="2471971" y="1229789"/>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3</a:t>
            </a:r>
            <a:endParaRPr lang="zh-TW" altLang="en-US" sz="1700"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3F2633EE-7264-4168-9BAE-286A6F0D6132}"/>
              </a:ext>
            </a:extLst>
          </p:cNvPr>
          <p:cNvSpPr/>
          <p:nvPr/>
        </p:nvSpPr>
        <p:spPr>
          <a:xfrm>
            <a:off x="2204842" y="1527740"/>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3</a:t>
            </a:r>
            <a:endParaRPr lang="zh-TW" altLang="en-US" sz="1700"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3F2633EE-7264-4168-9BAE-286A6F0D6132}"/>
              </a:ext>
            </a:extLst>
          </p:cNvPr>
          <p:cNvSpPr/>
          <p:nvPr/>
        </p:nvSpPr>
        <p:spPr>
          <a:xfrm>
            <a:off x="1763053" y="1774319"/>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2</a:t>
            </a:r>
            <a:endParaRPr lang="zh-TW" altLang="en-US" sz="1700"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3F2633EE-7264-4168-9BAE-286A6F0D6132}"/>
              </a:ext>
            </a:extLst>
          </p:cNvPr>
          <p:cNvSpPr/>
          <p:nvPr/>
        </p:nvSpPr>
        <p:spPr>
          <a:xfrm>
            <a:off x="1550459" y="2061996"/>
            <a:ext cx="43561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3</a:t>
            </a:r>
            <a:endParaRPr lang="zh-TW" altLang="en-US" sz="1700"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3F2633EE-7264-4168-9BAE-286A6F0D6132}"/>
              </a:ext>
            </a:extLst>
          </p:cNvPr>
          <p:cNvSpPr/>
          <p:nvPr/>
        </p:nvSpPr>
        <p:spPr>
          <a:xfrm>
            <a:off x="1711684" y="2336368"/>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1</a:t>
            </a:r>
            <a:endParaRPr lang="zh-TW" altLang="en-US" sz="1700"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3F2633EE-7264-4168-9BAE-286A6F0D6132}"/>
              </a:ext>
            </a:extLst>
          </p:cNvPr>
          <p:cNvSpPr/>
          <p:nvPr/>
        </p:nvSpPr>
        <p:spPr>
          <a:xfrm>
            <a:off x="5019961" y="1235584"/>
            <a:ext cx="764389"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1; 2</a:t>
            </a:r>
            <a:endParaRPr lang="zh-TW" altLang="en-US" sz="1700"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3F2633EE-7264-4168-9BAE-286A6F0D6132}"/>
              </a:ext>
            </a:extLst>
          </p:cNvPr>
          <p:cNvSpPr/>
          <p:nvPr/>
        </p:nvSpPr>
        <p:spPr>
          <a:xfrm>
            <a:off x="6299885" y="1512986"/>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1</a:t>
            </a:r>
            <a:endParaRPr lang="zh-TW" altLang="en-US" sz="1700"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3F2633EE-7264-4168-9BAE-286A6F0D6132}"/>
              </a:ext>
            </a:extLst>
          </p:cNvPr>
          <p:cNvSpPr/>
          <p:nvPr/>
        </p:nvSpPr>
        <p:spPr>
          <a:xfrm>
            <a:off x="6841517" y="1791838"/>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1</a:t>
            </a:r>
            <a:endParaRPr lang="zh-TW" altLang="en-US" sz="1700"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3F2633EE-7264-4168-9BAE-286A6F0D6132}"/>
              </a:ext>
            </a:extLst>
          </p:cNvPr>
          <p:cNvSpPr/>
          <p:nvPr/>
        </p:nvSpPr>
        <p:spPr>
          <a:xfrm>
            <a:off x="5965184" y="2010625"/>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3</a:t>
            </a:r>
            <a:endParaRPr lang="zh-TW" altLang="en-US" sz="1700"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3F2633EE-7264-4168-9BAE-286A6F0D6132}"/>
              </a:ext>
            </a:extLst>
          </p:cNvPr>
          <p:cNvSpPr/>
          <p:nvPr/>
        </p:nvSpPr>
        <p:spPr>
          <a:xfrm>
            <a:off x="5698055" y="2329124"/>
            <a:ext cx="507536" cy="353943"/>
          </a:xfrm>
          <a:prstGeom prst="rect">
            <a:avLst/>
          </a:prstGeom>
        </p:spPr>
        <p:txBody>
          <a:bodyPr wrap="square">
            <a:spAutoFit/>
          </a:bodyPr>
          <a:lstStyle/>
          <a:p>
            <a:pPr marL="358775" indent="-358775">
              <a:spcBef>
                <a:spcPts val="300"/>
              </a:spcBef>
            </a:pPr>
            <a:r>
              <a:rPr lang="en-US" altLang="zh-TW" sz="1700" b="1" dirty="0">
                <a:solidFill>
                  <a:srgbClr val="FF0066"/>
                </a:solidFill>
                <a:latin typeface="Segoe Print" panose="02000600000000000000" pitchFamily="2" charset="0"/>
              </a:rPr>
              <a:t>2</a:t>
            </a:r>
            <a:endParaRPr lang="zh-TW" altLang="en-US" sz="1700"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id="{B2413412-AA77-492F-A495-1DB32E9C7113}"/>
              </a:ext>
            </a:extLst>
          </p:cNvPr>
          <p:cNvSpPr/>
          <p:nvPr/>
        </p:nvSpPr>
        <p:spPr>
          <a:xfrm>
            <a:off x="7281230" y="381078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61</a:t>
            </a:r>
            <a:endParaRPr lang="zh-TW" altLang="en-US" dirty="0">
              <a:solidFill>
                <a:schemeClr val="bg1">
                  <a:lumMod val="50000"/>
                </a:schemeClr>
              </a:solidFill>
              <a:latin typeface="Calibri" panose="020F0502020204030204" pitchFamily="34" charset="0"/>
            </a:endParaRPr>
          </a:p>
        </p:txBody>
      </p:sp>
      <p:sp>
        <p:nvSpPr>
          <p:cNvPr id="27" name="矩形 26">
            <a:extLst>
              <a:ext uri="{FF2B5EF4-FFF2-40B4-BE49-F238E27FC236}">
                <a16:creationId xmlns:a16="http://schemas.microsoft.com/office/drawing/2014/main" id="{849CBECE-DF68-475F-8E0E-C0A3C9CF384F}"/>
              </a:ext>
            </a:extLst>
          </p:cNvPr>
          <p:cNvSpPr/>
          <p:nvPr/>
        </p:nvSpPr>
        <p:spPr>
          <a:xfrm>
            <a:off x="677855" y="4337915"/>
            <a:ext cx="7950578" cy="155427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Speaker 1: Just take a small backpack with the essentials.</a:t>
            </a:r>
          </a:p>
          <a:p>
            <a:pPr>
              <a:spcBef>
                <a:spcPts val="300"/>
              </a:spcBef>
            </a:pPr>
            <a:r>
              <a:rPr lang="en-US" altLang="zh-TW" b="1" dirty="0">
                <a:solidFill>
                  <a:srgbClr val="FF0066"/>
                </a:solidFill>
                <a:latin typeface="Segoe Print" panose="02000600000000000000" pitchFamily="2" charset="0"/>
              </a:rPr>
              <a:t>Speaker 2: The key to a good trip is good planning. Don’t leave anything to chance!</a:t>
            </a:r>
          </a:p>
          <a:p>
            <a:pPr>
              <a:spcBef>
                <a:spcPts val="300"/>
              </a:spcBef>
            </a:pPr>
            <a:r>
              <a:rPr lang="en-US" altLang="zh-TW" b="1" dirty="0">
                <a:solidFill>
                  <a:srgbClr val="FF0066"/>
                </a:solidFill>
                <a:latin typeface="Segoe Print" panose="02000600000000000000" pitchFamily="2" charset="0"/>
              </a:rPr>
              <a:t>Speaker 3: Once the flight starts, take your watch off and relax. You have no control over the time you arrive, so why get stressed?</a:t>
            </a:r>
            <a:endParaRPr lang="zh-TW" altLang="en-US" b="1" dirty="0">
              <a:solidFill>
                <a:srgbClr val="FF0066"/>
              </a:solidFill>
              <a:latin typeface="Segoe Print" panose="02000600000000000000" pitchFamily="2" charset="0"/>
            </a:endParaRPr>
          </a:p>
        </p:txBody>
      </p:sp>
      <p:pic>
        <p:nvPicPr>
          <p:cNvPr id="2" name="life_2e_intermediate_sb_track_6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02397" y="640924"/>
            <a:ext cx="609600" cy="609600"/>
          </a:xfrm>
          <a:prstGeom prst="rect">
            <a:avLst/>
          </a:prstGeom>
        </p:spPr>
      </p:pic>
      <p:pic>
        <p:nvPicPr>
          <p:cNvPr id="26" name="life_2e_intermediate_sb_track_6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5843" y="3710447"/>
            <a:ext cx="609600" cy="609600"/>
          </a:xfrm>
          <a:prstGeom prst="rect">
            <a:avLst/>
          </a:prstGeom>
        </p:spPr>
      </p:pic>
    </p:spTree>
    <p:extLst>
      <p:ext uri="{BB962C8B-B14F-4D97-AF65-F5344CB8AC3E}">
        <p14:creationId xmlns:p14="http://schemas.microsoft.com/office/powerpoint/2010/main"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
                                            <p:txEl>
                                              <p:pRg st="0" end="0"/>
                                            </p:txEl>
                                          </p:spTgt>
                                        </p:tgtEl>
                                        <p:attrNameLst>
                                          <p:attrName>style.visibility</p:attrName>
                                        </p:attrNameLst>
                                      </p:cBhvr>
                                      <p:to>
                                        <p:strVal val="visible"/>
                                      </p:to>
                                    </p:set>
                                    <p:animEffect transition="in" filter="wipe(left)">
                                      <p:cBhvr>
                                        <p:cTn id="57" dur="500"/>
                                        <p:tgtEl>
                                          <p:spTgt spid="27">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7">
                                            <p:txEl>
                                              <p:pRg st="1" end="1"/>
                                            </p:txEl>
                                          </p:spTgt>
                                        </p:tgtEl>
                                        <p:attrNameLst>
                                          <p:attrName>style.visibility</p:attrName>
                                        </p:attrNameLst>
                                      </p:cBhvr>
                                      <p:to>
                                        <p:strVal val="visible"/>
                                      </p:to>
                                    </p:set>
                                    <p:animEffect transition="in" filter="wipe(left)">
                                      <p:cBhvr>
                                        <p:cTn id="62" dur="500"/>
                                        <p:tgtEl>
                                          <p:spTgt spid="27">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xEl>
                                              <p:pRg st="2" end="2"/>
                                            </p:txEl>
                                          </p:spTgt>
                                        </p:tgtEl>
                                        <p:attrNameLst>
                                          <p:attrName>style.visibility</p:attrName>
                                        </p:attrNameLst>
                                      </p:cBhvr>
                                      <p:to>
                                        <p:strVal val="visible"/>
                                      </p:to>
                                    </p:set>
                                    <p:animEffect transition="in" filter="wipe(left)">
                                      <p:cBhvr>
                                        <p:cTn id="6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8" restart="whenNotActive" fill="hold" evtFilter="cancelBubble" nodeType="interactiveSeq">
                <p:stCondLst>
                  <p:cond evt="onClick" delay="0">
                    <p:tgtEl>
                      <p:spTgt spid="2"/>
                    </p:tgtEl>
                  </p:cond>
                </p:stCondLst>
                <p:endSync evt="end" delay="0">
                  <p:rtn val="all"/>
                </p:endSync>
                <p:childTnLst>
                  <p:par>
                    <p:cTn id="69" fill="hold">
                      <p:stCondLst>
                        <p:cond delay="0"/>
                      </p:stCondLst>
                      <p:childTnLst>
                        <p:par>
                          <p:cTn id="70" fill="hold">
                            <p:stCondLst>
                              <p:cond delay="0"/>
                            </p:stCondLst>
                            <p:childTnLst>
                              <p:par>
                                <p:cTn id="71" presetID="1" presetClass="mediacall" presetSubtype="0" fill="hold" nodeType="clickEffect">
                                  <p:stCondLst>
                                    <p:cond delay="0"/>
                                  </p:stCondLst>
                                  <p:childTnLst>
                                    <p:cmd type="call" cmd="playFrom(0.0)">
                                      <p:cBhvr>
                                        <p:cTn id="72" dur="123062" fill="hold"/>
                                        <p:tgtEl>
                                          <p:spTgt spid="2"/>
                                        </p:tgtEl>
                                      </p:cBhvr>
                                    </p:cmd>
                                  </p:childTnLst>
                                </p:cTn>
                              </p:par>
                            </p:childTnLst>
                          </p:cTn>
                        </p:par>
                      </p:childTnLst>
                    </p:cTn>
                  </p:par>
                </p:childTnLst>
              </p:cTn>
              <p:nextCondLst>
                <p:cond evt="onClick" delay="0">
                  <p:tgtEl>
                    <p:spTgt spid="2"/>
                  </p:tgtEl>
                </p:cond>
              </p:nextCondLst>
            </p:seq>
            <p:audio>
              <p:cMediaNode vol="80000">
                <p:cTn id="73" fill="hold" display="0">
                  <p:stCondLst>
                    <p:cond delay="indefinite"/>
                  </p:stCondLst>
                  <p:endCondLst>
                    <p:cond evt="onStopAudio" delay="0">
                      <p:tgtEl>
                        <p:sldTgt/>
                      </p:tgtEl>
                    </p:cond>
                  </p:endCondLst>
                </p:cTn>
                <p:tgtEl>
                  <p:spTgt spid="2"/>
                </p:tgtEl>
              </p:cMediaNode>
            </p:audio>
            <p:seq concurrent="1" nextAc="seek">
              <p:cTn id="74" restart="whenNotActive" fill="hold" evtFilter="cancelBubble" nodeType="interactiveSeq">
                <p:stCondLst>
                  <p:cond evt="onClick" delay="0">
                    <p:tgtEl>
                      <p:spTgt spid="26"/>
                    </p:tgtEl>
                  </p:cond>
                </p:stCondLst>
                <p:endSync evt="end" delay="0">
                  <p:rtn val="all"/>
                </p:endSync>
                <p:childTnLst>
                  <p:par>
                    <p:cTn id="75" fill="hold">
                      <p:stCondLst>
                        <p:cond delay="0"/>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123062" fill="hold"/>
                                        <p:tgtEl>
                                          <p:spTgt spid="26"/>
                                        </p:tgtEl>
                                      </p:cBhvr>
                                    </p:cmd>
                                  </p:childTnLst>
                                </p:cTn>
                              </p:par>
                            </p:childTnLst>
                          </p:cTn>
                        </p:par>
                      </p:childTnLst>
                    </p:cTn>
                  </p:par>
                </p:childTnLst>
              </p:cTn>
              <p:nextCondLst>
                <p:cond evt="onClick" delay="0">
                  <p:tgtEl>
                    <p:spTgt spid="26"/>
                  </p:tgtEl>
                </p:cond>
              </p:nextCondLst>
            </p:seq>
            <p:audio>
              <p:cMediaNode vol="80000">
                <p:cTn id="79" fill="hold" display="0">
                  <p:stCondLst>
                    <p:cond delay="indefinite"/>
                  </p:stCondLst>
                  <p:endCondLst>
                    <p:cond evt="onStopAudio" delay="0">
                      <p:tgtEl>
                        <p:sldTgt/>
                      </p:tgtEl>
                    </p:cond>
                  </p:endCondLst>
                </p:cTn>
                <p:tgtEl>
                  <p:spTgt spid="26"/>
                </p:tgtEl>
              </p:cMediaNode>
            </p:audio>
          </p:childTnLst>
        </p:cTn>
      </p:par>
    </p:tnLst>
    <p:bldLst>
      <p:bldP spid="12" grpId="0"/>
      <p:bldP spid="14" grpId="0"/>
      <p:bldP spid="17" grpId="0"/>
      <p:bldP spid="18" grpId="0"/>
      <p:bldP spid="19" grpId="0"/>
      <p:bldP spid="20" grpId="0"/>
      <p:bldP spid="21" grpId="0"/>
      <p:bldP spid="22" grpId="0"/>
      <p:bldP spid="23"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15183" y="93032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According to the article, are these statements true (T) or false (F)? Or is there not enough information (N) in the article to say if the statements are true or false?</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Critical thinking  </a:t>
            </a:r>
            <a:r>
              <a:rPr lang="en-US" altLang="zh-TW" sz="3200" b="1" dirty="0">
                <a:solidFill>
                  <a:schemeClr val="tx1">
                    <a:lumMod val="65000"/>
                    <a:lumOff val="35000"/>
                  </a:schemeClr>
                </a:solidFill>
                <a:latin typeface="Calibri" panose="020F0502020204030204" pitchFamily="34" charset="0"/>
              </a:rPr>
              <a:t>close reading</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02414EF6-9FBD-47C2-8CDE-1E3DC29C3452}"/>
              </a:ext>
            </a:extLst>
          </p:cNvPr>
          <p:cNvSpPr/>
          <p:nvPr/>
        </p:nvSpPr>
        <p:spPr>
          <a:xfrm>
            <a:off x="702980" y="2017009"/>
            <a:ext cx="8111064" cy="2554545"/>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cs typeface="Calibri" panose="020F0502020204030204" pitchFamily="34" charset="0"/>
              </a:rPr>
              <a:t>1 	The tourism industry has grown steadily and has now reached its peak.</a:t>
            </a:r>
          </a:p>
          <a:p>
            <a:pPr marL="358775" indent="-358775">
              <a:spcBef>
                <a:spcPts val="600"/>
              </a:spcBef>
            </a:pPr>
            <a:r>
              <a:rPr lang="en-US" altLang="zh-TW" sz="2000" dirty="0">
                <a:latin typeface="Calibri" panose="020F0502020204030204" pitchFamily="34" charset="0"/>
                <a:cs typeface="Calibri" panose="020F0502020204030204" pitchFamily="34" charset="0"/>
              </a:rPr>
              <a:t>2 	There are fewer </a:t>
            </a:r>
            <a:r>
              <a:rPr lang="en-US" altLang="zh-TW" sz="2000" dirty="0" err="1">
                <a:latin typeface="Calibri" panose="020F0502020204030204" pitchFamily="34" charset="0"/>
                <a:cs typeface="Calibri" panose="020F0502020204030204" pitchFamily="34" charset="0"/>
              </a:rPr>
              <a:t>Magellanic</a:t>
            </a:r>
            <a:r>
              <a:rPr lang="en-US" altLang="zh-TW" sz="2000" dirty="0">
                <a:latin typeface="Calibri" panose="020F0502020204030204" pitchFamily="34" charset="0"/>
                <a:cs typeface="Calibri" panose="020F0502020204030204" pitchFamily="34" charset="0"/>
              </a:rPr>
              <a:t> penguins since cruises started visiting Patagonia.</a:t>
            </a:r>
          </a:p>
          <a:p>
            <a:pPr marL="358775" indent="-358775">
              <a:spcBef>
                <a:spcPts val="600"/>
              </a:spcBef>
            </a:pPr>
            <a:r>
              <a:rPr lang="en-US" altLang="zh-TW" sz="2000" dirty="0">
                <a:latin typeface="Calibri" panose="020F0502020204030204" pitchFamily="34" charset="0"/>
                <a:cs typeface="Calibri" panose="020F0502020204030204" pitchFamily="34" charset="0"/>
              </a:rPr>
              <a:t>3 	Climbers on Everest cause problems for the local population.</a:t>
            </a:r>
          </a:p>
          <a:p>
            <a:pPr marL="358775" indent="-358775">
              <a:spcBef>
                <a:spcPts val="600"/>
              </a:spcBef>
            </a:pPr>
            <a:r>
              <a:rPr lang="en-US" altLang="zh-TW" sz="2000" dirty="0">
                <a:latin typeface="Calibri" panose="020F0502020204030204" pitchFamily="34" charset="0"/>
                <a:cs typeface="Calibri" panose="020F0502020204030204" pitchFamily="34" charset="0"/>
              </a:rPr>
              <a:t>4 	There’s not enough fresh water in the Balearic Islands in the holiday season.</a:t>
            </a:r>
          </a:p>
          <a:p>
            <a:pPr marL="358775" indent="-358775">
              <a:spcBef>
                <a:spcPts val="600"/>
              </a:spcBef>
            </a:pPr>
            <a:r>
              <a:rPr lang="en-US" altLang="zh-TW" sz="2000" dirty="0">
                <a:latin typeface="Calibri" panose="020F0502020204030204" pitchFamily="34" charset="0"/>
                <a:cs typeface="Calibri" panose="020F0502020204030204" pitchFamily="34" charset="0"/>
              </a:rPr>
              <a:t>5 	It’s better to stay at home than be an </a:t>
            </a:r>
            <a:r>
              <a:rPr lang="en-US" altLang="zh-TW" sz="2000" dirty="0" err="1">
                <a:latin typeface="Calibri" panose="020F0502020204030204" pitchFamily="34" charset="0"/>
                <a:cs typeface="Calibri" panose="020F0502020204030204" pitchFamily="34" charset="0"/>
              </a:rPr>
              <a:t>ecotourist</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AB4470E6-B6BD-4E2D-BE4A-6F1F88A56B5C}"/>
              </a:ext>
            </a:extLst>
          </p:cNvPr>
          <p:cNvSpPr/>
          <p:nvPr/>
        </p:nvSpPr>
        <p:spPr>
          <a:xfrm>
            <a:off x="315182" y="485040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Underline the sections of the article that helped you decide about the sentences in Exercise 6. Do you agree with each other?</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EFFD557-2933-4965-8B30-06A5C870C78D}"/>
              </a:ext>
            </a:extLst>
          </p:cNvPr>
          <p:cNvSpPr/>
          <p:nvPr/>
        </p:nvSpPr>
        <p:spPr>
          <a:xfrm>
            <a:off x="4985657" y="5677106"/>
            <a:ext cx="348563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
        <p:nvSpPr>
          <p:cNvPr id="16" name="矩形 15">
            <a:extLst>
              <a:ext uri="{FF2B5EF4-FFF2-40B4-BE49-F238E27FC236}">
                <a16:creationId xmlns:a16="http://schemas.microsoft.com/office/drawing/2014/main" id="{8D115B9A-590D-4CA2-BC57-F008D056D398}"/>
              </a:ext>
            </a:extLst>
          </p:cNvPr>
          <p:cNvSpPr/>
          <p:nvPr/>
        </p:nvSpPr>
        <p:spPr>
          <a:xfrm>
            <a:off x="449734" y="1986895"/>
            <a:ext cx="603169" cy="2585323"/>
          </a:xfrm>
          <a:prstGeom prst="rect">
            <a:avLst/>
          </a:prstGeom>
        </p:spPr>
        <p:txBody>
          <a:bodyPr wrap="square">
            <a:spAutoFit/>
          </a:bodyPr>
          <a:lstStyle/>
          <a:p>
            <a:pPr marL="360363" indent="-360363">
              <a:lnSpc>
                <a:spcPts val="2800"/>
              </a:lnSpc>
            </a:pPr>
            <a:r>
              <a:rPr lang="en-US" altLang="zh-TW" b="1" dirty="0">
                <a:solidFill>
                  <a:srgbClr val="FF0066"/>
                </a:solidFill>
                <a:latin typeface="Segoe Print" panose="02000600000000000000" pitchFamily="2" charset="0"/>
              </a:rPr>
              <a:t>F</a:t>
            </a:r>
          </a:p>
          <a:p>
            <a:pPr marL="360363" indent="-360363">
              <a:lnSpc>
                <a:spcPts val="2800"/>
              </a:lnSpc>
            </a:pPr>
            <a:r>
              <a:rPr lang="en-US" altLang="zh-TW" b="1" dirty="0">
                <a:solidFill>
                  <a:srgbClr val="FF0066"/>
                </a:solidFill>
                <a:latin typeface="Segoe Print" panose="02000600000000000000" pitchFamily="2" charset="0"/>
              </a:rPr>
              <a:t>T</a:t>
            </a:r>
          </a:p>
          <a:p>
            <a:pPr marL="360363" indent="-360363">
              <a:lnSpc>
                <a:spcPts val="2800"/>
              </a:lnSpc>
            </a:pPr>
            <a:endParaRPr lang="en-US" altLang="zh-TW" b="1" dirty="0">
              <a:solidFill>
                <a:srgbClr val="FF0066"/>
              </a:solidFill>
              <a:latin typeface="Segoe Print" panose="02000600000000000000" pitchFamily="2" charset="0"/>
            </a:endParaRPr>
          </a:p>
          <a:p>
            <a:pPr marL="360363" indent="-360363">
              <a:lnSpc>
                <a:spcPts val="2800"/>
              </a:lnSpc>
            </a:pPr>
            <a:r>
              <a:rPr lang="en-US" altLang="zh-TW" b="1" dirty="0">
                <a:solidFill>
                  <a:srgbClr val="FF0066"/>
                </a:solidFill>
                <a:latin typeface="Segoe Print" panose="02000600000000000000" pitchFamily="2" charset="0"/>
              </a:rPr>
              <a:t>N</a:t>
            </a:r>
          </a:p>
          <a:p>
            <a:pPr marL="360363" indent="-360363">
              <a:lnSpc>
                <a:spcPts val="2800"/>
              </a:lnSpc>
            </a:pPr>
            <a:r>
              <a:rPr lang="en-US" altLang="zh-TW" b="1" dirty="0">
                <a:solidFill>
                  <a:srgbClr val="FF0066"/>
                </a:solidFill>
                <a:latin typeface="Segoe Print" panose="02000600000000000000" pitchFamily="2" charset="0"/>
              </a:rPr>
              <a:t>N</a:t>
            </a:r>
          </a:p>
          <a:p>
            <a:pPr marL="360363" indent="-360363">
              <a:lnSpc>
                <a:spcPts val="2800"/>
              </a:lnSpc>
            </a:pPr>
            <a:endParaRPr lang="en-US" altLang="zh-TW" b="1" dirty="0">
              <a:solidFill>
                <a:srgbClr val="FF0066"/>
              </a:solidFill>
              <a:latin typeface="Segoe Print" panose="02000600000000000000" pitchFamily="2" charset="0"/>
            </a:endParaRPr>
          </a:p>
          <a:p>
            <a:pPr marL="360363" indent="-360363">
              <a:lnSpc>
                <a:spcPts val="2800"/>
              </a:lnSpc>
            </a:pPr>
            <a:r>
              <a:rPr lang="en-US" altLang="zh-TW" b="1" dirty="0">
                <a:solidFill>
                  <a:srgbClr val="FF0066"/>
                </a:solidFill>
                <a:latin typeface="Segoe Print" panose="02000600000000000000" pitchFamily="2" charset="0"/>
              </a:rPr>
              <a:t>N</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left)">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wipe(left)">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wipe(left)">
                                      <p:cBhvr>
                                        <p:cTn id="27" dur="500"/>
                                        <p:tgtEl>
                                          <p:spTgt spid="16">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E7AC57-2069-44E7-854E-596BAE2768B4}"/>
              </a:ext>
            </a:extLst>
          </p:cNvPr>
          <p:cNvSpPr/>
          <p:nvPr/>
        </p:nvSpPr>
        <p:spPr>
          <a:xfrm>
            <a:off x="255076" y="911176"/>
            <a:ext cx="8700665" cy="3724096"/>
          </a:xfrm>
          <a:prstGeom prst="rect">
            <a:avLst/>
          </a:prstGeom>
        </p:spPr>
        <p:txBody>
          <a:bodyPr wrap="square">
            <a:spAutoFit/>
          </a:bodyPr>
          <a:lstStyle/>
          <a:p>
            <a:pPr marL="715963" indent="-715963">
              <a:spcBef>
                <a:spcPts val="600"/>
              </a:spcBef>
              <a:tabLst>
                <a:tab pos="363538" algn="l"/>
              </a:tabLst>
            </a:pPr>
            <a:r>
              <a:rPr lang="en-US" altLang="zh-TW" b="1" dirty="0">
                <a:solidFill>
                  <a:srgbClr val="FF0066"/>
                </a:solidFill>
                <a:latin typeface="Segoe Print" panose="02000600000000000000" pitchFamily="2" charset="0"/>
              </a:rPr>
              <a:t>1 	F: </a:t>
            </a:r>
            <a:r>
              <a:rPr lang="en-US" altLang="zh-TW" b="1" i="1" dirty="0">
                <a:solidFill>
                  <a:srgbClr val="FF0066"/>
                </a:solidFill>
                <a:latin typeface="Segoe Print" panose="02000600000000000000" pitchFamily="2" charset="0"/>
              </a:rPr>
              <a:t>The tourism industry started to grow rapidly in the middle of the        last century and it’s been growing ever since. </a:t>
            </a:r>
            <a:r>
              <a:rPr lang="en-US" altLang="zh-TW" b="1" dirty="0">
                <a:solidFill>
                  <a:srgbClr val="FF0066"/>
                </a:solidFill>
                <a:latin typeface="Segoe Print" panose="02000600000000000000" pitchFamily="2" charset="0"/>
              </a:rPr>
              <a:t>(i.e. it hasn’t yet reached its peak)</a:t>
            </a:r>
          </a:p>
          <a:p>
            <a:pPr marL="715963" indent="-715963">
              <a:spcBef>
                <a:spcPts val="600"/>
              </a:spcBef>
              <a:tabLst>
                <a:tab pos="363538" algn="l"/>
              </a:tabLst>
            </a:pPr>
            <a:r>
              <a:rPr lang="en-US" altLang="zh-TW" b="1" dirty="0">
                <a:solidFill>
                  <a:srgbClr val="FF0066"/>
                </a:solidFill>
                <a:latin typeface="Segoe Print" panose="02000600000000000000" pitchFamily="2" charset="0"/>
              </a:rPr>
              <a:t>2 	T: </a:t>
            </a:r>
            <a:r>
              <a:rPr lang="en-US" altLang="zh-TW" b="1" i="1" dirty="0">
                <a:solidFill>
                  <a:srgbClr val="FF0066"/>
                </a:solidFill>
                <a:latin typeface="Segoe Print" panose="02000600000000000000" pitchFamily="2" charset="0"/>
              </a:rPr>
              <a:t>In Patagonia, this </a:t>
            </a:r>
            <a:r>
              <a:rPr lang="en-US" altLang="zh-TW" b="1" dirty="0">
                <a:solidFill>
                  <a:srgbClr val="FF0066"/>
                </a:solidFill>
                <a:latin typeface="Segoe Print" panose="02000600000000000000" pitchFamily="2" charset="0"/>
              </a:rPr>
              <a:t>(</a:t>
            </a:r>
            <a:r>
              <a:rPr lang="en-US" altLang="zh-TW" b="1" i="1" dirty="0">
                <a:solidFill>
                  <a:srgbClr val="FF0066"/>
                </a:solidFill>
                <a:latin typeface="Segoe Print" panose="02000600000000000000" pitchFamily="2" charset="0"/>
              </a:rPr>
              <a:t>repeat visits by cruise ships</a:t>
            </a:r>
            <a:r>
              <a:rPr lang="en-US" altLang="zh-TW" b="1" dirty="0">
                <a:solidFill>
                  <a:srgbClr val="FF0066"/>
                </a:solidFill>
                <a:latin typeface="Segoe Print" panose="02000600000000000000" pitchFamily="2" charset="0"/>
              </a:rPr>
              <a:t>)</a:t>
            </a:r>
            <a:r>
              <a:rPr lang="en-US" altLang="zh-TW" b="1" i="1" dirty="0">
                <a:solidFill>
                  <a:srgbClr val="FF0066"/>
                </a:solidFill>
                <a:latin typeface="Segoe Print" panose="02000600000000000000" pitchFamily="2" charset="0"/>
              </a:rPr>
              <a:t> has been having an effect on wildlife. The numbers of </a:t>
            </a:r>
            <a:r>
              <a:rPr lang="en-US" altLang="zh-TW" b="1" i="1" dirty="0" err="1">
                <a:solidFill>
                  <a:srgbClr val="FF0066"/>
                </a:solidFill>
                <a:latin typeface="Segoe Print" panose="02000600000000000000" pitchFamily="2" charset="0"/>
              </a:rPr>
              <a:t>Magellanic</a:t>
            </a:r>
            <a:r>
              <a:rPr lang="en-US" altLang="zh-TW" b="1" i="1" dirty="0">
                <a:solidFill>
                  <a:srgbClr val="FF0066"/>
                </a:solidFill>
                <a:latin typeface="Segoe Print" panose="02000600000000000000" pitchFamily="2" charset="0"/>
              </a:rPr>
              <a:t> penguins have been falling for some years now, for example.</a:t>
            </a:r>
          </a:p>
          <a:p>
            <a:pPr marL="715963" indent="-715963">
              <a:spcBef>
                <a:spcPts val="600"/>
              </a:spcBef>
              <a:tabLst>
                <a:tab pos="363538" algn="l"/>
              </a:tabLst>
            </a:pPr>
            <a:r>
              <a:rPr lang="en-US" altLang="zh-TW" b="1" dirty="0">
                <a:solidFill>
                  <a:srgbClr val="FF0066"/>
                </a:solidFill>
                <a:latin typeface="Segoe Print" panose="02000600000000000000" pitchFamily="2" charset="0"/>
              </a:rPr>
              <a:t>3 	N: (There is no mention of how or whether the local population is affected in the text.)</a:t>
            </a:r>
          </a:p>
          <a:p>
            <a:pPr marL="715963" indent="-715963">
              <a:spcBef>
                <a:spcPts val="600"/>
              </a:spcBef>
              <a:tabLst>
                <a:tab pos="363538" algn="l"/>
              </a:tabLst>
            </a:pPr>
            <a:r>
              <a:rPr lang="en-US" altLang="zh-TW" b="1" dirty="0">
                <a:solidFill>
                  <a:srgbClr val="FF0066"/>
                </a:solidFill>
                <a:latin typeface="Segoe Print" panose="02000600000000000000" pitchFamily="2" charset="0"/>
              </a:rPr>
              <a:t>4 	N: (The text asks where the fresh water has to come from, but doesn’t say whether there is enough or not.)</a:t>
            </a:r>
          </a:p>
          <a:p>
            <a:pPr marL="715963" indent="-715963">
              <a:spcBef>
                <a:spcPts val="600"/>
              </a:spcBef>
              <a:tabLst>
                <a:tab pos="363538" algn="l"/>
              </a:tabLst>
            </a:pPr>
            <a:r>
              <a:rPr lang="en-US" altLang="zh-TW" b="1" dirty="0">
                <a:solidFill>
                  <a:srgbClr val="FF0066"/>
                </a:solidFill>
                <a:latin typeface="Segoe Print" panose="02000600000000000000" pitchFamily="2" charset="0"/>
              </a:rPr>
              <a:t>5 	N: (The text suggests that being an </a:t>
            </a:r>
            <a:r>
              <a:rPr lang="en-US" altLang="zh-TW" b="1" dirty="0" err="1">
                <a:solidFill>
                  <a:srgbClr val="FF0066"/>
                </a:solidFill>
                <a:latin typeface="Segoe Print" panose="02000600000000000000" pitchFamily="2" charset="0"/>
              </a:rPr>
              <a:t>ecotourist</a:t>
            </a:r>
            <a:r>
              <a:rPr lang="en-US" altLang="zh-TW" b="1" dirty="0">
                <a:solidFill>
                  <a:srgbClr val="FF0066"/>
                </a:solidFill>
                <a:latin typeface="Segoe Print" panose="02000600000000000000" pitchFamily="2" charset="0"/>
              </a:rPr>
              <a:t> is a good thing but doesn’t say whether it’s better or worse than staying at home.)</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CC753686-DF14-40E7-AD7F-BDDEC4CAFCC1}"/>
              </a:ext>
            </a:extLst>
          </p:cNvPr>
          <p:cNvSpPr/>
          <p:nvPr/>
        </p:nvSpPr>
        <p:spPr>
          <a:xfrm>
            <a:off x="255076" y="264733"/>
            <a:ext cx="641699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Exercise 7</a:t>
            </a:r>
          </a:p>
        </p:txBody>
      </p:sp>
    </p:spTree>
    <p:extLst>
      <p:ext uri="{BB962C8B-B14F-4D97-AF65-F5344CB8AC3E}">
        <p14:creationId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id="{CBBA3E41-AEB4-4B80-A064-15311C3A1F08}"/>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as a class. Discuss the questions.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732B2213-3A5C-4431-BE2F-9BD1464FC6CB}"/>
              </a:ext>
            </a:extLst>
          </p:cNvPr>
          <p:cNvSpPr/>
          <p:nvPr/>
        </p:nvSpPr>
        <p:spPr>
          <a:xfrm>
            <a:off x="691143" y="745284"/>
            <a:ext cx="8122354" cy="784830"/>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cs typeface="Calibri" panose="020F0502020204030204" pitchFamily="34" charset="0"/>
              </a:rPr>
              <a:t>1 	Do you think an eco-tax on tourists is a good idea?</a:t>
            </a:r>
          </a:p>
          <a:p>
            <a:pPr marL="358775" indent="-358775">
              <a:spcBef>
                <a:spcPts val="600"/>
              </a:spcBef>
            </a:pPr>
            <a:r>
              <a:rPr lang="en-US" altLang="zh-TW" sz="2000" dirty="0">
                <a:latin typeface="Calibri" panose="020F0502020204030204" pitchFamily="34" charset="0"/>
                <a:cs typeface="Calibri" panose="020F0502020204030204" pitchFamily="34" charset="0"/>
              </a:rPr>
              <a:t>2 	What is your answer to the final question in the article?</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8D115B9A-590D-4CA2-BC57-F008D056D398}"/>
              </a:ext>
            </a:extLst>
          </p:cNvPr>
          <p:cNvSpPr/>
          <p:nvPr/>
        </p:nvSpPr>
        <p:spPr>
          <a:xfrm>
            <a:off x="729520" y="1727723"/>
            <a:ext cx="7889187" cy="190821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1 	Students’ own ideas. An eco-tax might be good because it will raise money to protect the environment, make tourists more aware that they are having an impact on the environment, and potentially reduce the number of tourists.</a:t>
            </a:r>
          </a:p>
          <a:p>
            <a:pPr marL="360363" indent="-360363">
              <a:spcBef>
                <a:spcPts val="600"/>
              </a:spcBef>
            </a:pPr>
            <a:r>
              <a:rPr lang="en-US" altLang="zh-TW" b="1" dirty="0">
                <a:solidFill>
                  <a:srgbClr val="FF0066"/>
                </a:solidFill>
                <a:latin typeface="Segoe Print" panose="02000600000000000000" pitchFamily="2" charset="0"/>
              </a:rPr>
              <a:t>2 	Students’ own ideas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3243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02414EF6-9FBD-47C2-8CDE-1E3DC29C3452}"/>
              </a:ext>
            </a:extLst>
          </p:cNvPr>
          <p:cNvSpPr/>
          <p:nvPr/>
        </p:nvSpPr>
        <p:spPr>
          <a:xfrm>
            <a:off x="656801" y="1678221"/>
            <a:ext cx="8111064" cy="4247317"/>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cs typeface="Calibri" panose="020F0502020204030204" pitchFamily="34" charset="0"/>
              </a:rPr>
              <a:t>1 	flying to distant holiday destinations</a:t>
            </a:r>
          </a:p>
          <a:p>
            <a:pPr marL="358775" indent="-358775">
              <a:spcBef>
                <a:spcPts val="600"/>
              </a:spcBef>
            </a:pPr>
            <a:endParaRPr lang="en-US" altLang="zh-TW" sz="2000" dirty="0">
              <a:latin typeface="Calibri" panose="020F0502020204030204" pitchFamily="34" charset="0"/>
              <a:cs typeface="Calibri" panose="020F0502020204030204" pitchFamily="34" charset="0"/>
            </a:endParaRPr>
          </a:p>
          <a:p>
            <a:pPr marL="358775" indent="-358775">
              <a:spcBef>
                <a:spcPts val="600"/>
              </a:spcBef>
            </a:pPr>
            <a:r>
              <a:rPr lang="en-US" altLang="zh-TW" sz="2000" dirty="0">
                <a:latin typeface="Calibri" panose="020F0502020204030204" pitchFamily="34" charset="0"/>
                <a:cs typeface="Calibri" panose="020F0502020204030204" pitchFamily="34" charset="0"/>
              </a:rPr>
              <a:t>2 	recycling household waste (paper, glass, organic waste)</a:t>
            </a:r>
          </a:p>
          <a:p>
            <a:pPr marL="358775" indent="-358775">
              <a:spcBef>
                <a:spcPts val="600"/>
              </a:spcBef>
            </a:pPr>
            <a:endParaRPr lang="en-US" altLang="zh-TW" sz="2000" dirty="0">
              <a:latin typeface="Calibri" panose="020F0502020204030204" pitchFamily="34" charset="0"/>
              <a:cs typeface="Calibri" panose="020F0502020204030204" pitchFamily="34" charset="0"/>
            </a:endParaRPr>
          </a:p>
          <a:p>
            <a:pPr marL="358775" indent="-358775">
              <a:spcBef>
                <a:spcPts val="600"/>
              </a:spcBef>
            </a:pPr>
            <a:r>
              <a:rPr lang="en-US" altLang="zh-TW" sz="2000" dirty="0">
                <a:latin typeface="Calibri" panose="020F0502020204030204" pitchFamily="34" charset="0"/>
                <a:cs typeface="Calibri" panose="020F0502020204030204" pitchFamily="34" charset="0"/>
              </a:rPr>
              <a:t>3 	travelling by car</a:t>
            </a:r>
          </a:p>
          <a:p>
            <a:pPr marL="358775" indent="-358775">
              <a:spcBef>
                <a:spcPts val="600"/>
              </a:spcBef>
            </a:pPr>
            <a:endParaRPr lang="en-US" altLang="zh-TW" sz="2000" dirty="0">
              <a:latin typeface="Calibri" panose="020F0502020204030204" pitchFamily="34" charset="0"/>
              <a:cs typeface="Calibri" panose="020F0502020204030204" pitchFamily="34" charset="0"/>
            </a:endParaRPr>
          </a:p>
          <a:p>
            <a:pPr marL="358775" indent="-358775">
              <a:spcBef>
                <a:spcPts val="600"/>
              </a:spcBef>
            </a:pPr>
            <a:r>
              <a:rPr lang="en-US" altLang="zh-TW" sz="2000" dirty="0">
                <a:latin typeface="Calibri" panose="020F0502020204030204" pitchFamily="34" charset="0"/>
                <a:cs typeface="Calibri" panose="020F0502020204030204" pitchFamily="34" charset="0"/>
              </a:rPr>
              <a:t>4 	switching off lights and electrical appliances</a:t>
            </a:r>
          </a:p>
          <a:p>
            <a:pPr marL="358775" indent="-358775">
              <a:spcBef>
                <a:spcPts val="600"/>
              </a:spcBef>
            </a:pPr>
            <a:endParaRPr lang="en-US" altLang="zh-TW" sz="2000" dirty="0">
              <a:latin typeface="Calibri" panose="020F0502020204030204" pitchFamily="34" charset="0"/>
              <a:cs typeface="Calibri" panose="020F0502020204030204" pitchFamily="34" charset="0"/>
            </a:endParaRPr>
          </a:p>
          <a:p>
            <a:pPr marL="358775" indent="-358775">
              <a:spcBef>
                <a:spcPts val="600"/>
              </a:spcBef>
            </a:pPr>
            <a:r>
              <a:rPr lang="en-US" altLang="zh-TW" sz="2000" dirty="0">
                <a:latin typeface="Calibri" panose="020F0502020204030204" pitchFamily="34" charset="0"/>
                <a:cs typeface="Calibri" panose="020F0502020204030204" pitchFamily="34" charset="0"/>
              </a:rPr>
              <a:t>5 	saving water (turning off taps, not watering the garden)</a:t>
            </a:r>
          </a:p>
          <a:p>
            <a:pPr marL="358775" indent="-358775">
              <a:spcBef>
                <a:spcPts val="600"/>
              </a:spcBef>
            </a:pPr>
            <a:endParaRPr lang="en-US" altLang="zh-TW" sz="2000" dirty="0">
              <a:latin typeface="Calibri" panose="020F0502020204030204" pitchFamily="34" charset="0"/>
              <a:cs typeface="Calibri" panose="020F0502020204030204" pitchFamily="34" charset="0"/>
            </a:endParaRPr>
          </a:p>
          <a:p>
            <a:pPr marL="358775" indent="-358775">
              <a:spcBef>
                <a:spcPts val="600"/>
              </a:spcBef>
            </a:pPr>
            <a:r>
              <a:rPr lang="en-US" altLang="zh-TW" sz="2000" dirty="0">
                <a:latin typeface="Calibri" panose="020F0502020204030204" pitchFamily="34" charset="0"/>
                <a:cs typeface="Calibri" panose="020F0502020204030204" pitchFamily="34" charset="0"/>
              </a:rPr>
              <a:t>6 	using eco-friendly cleaning produc</a:t>
            </a:r>
            <a:r>
              <a:rPr lang="en-US" altLang="zh-TW" sz="2000" dirty="0"/>
              <a:t>ts</a:t>
            </a:r>
            <a:endParaRPr lang="zh-TW" altLang="en-US" sz="2000" dirty="0">
              <a:latin typeface="Calibri" panose="020F0502020204030204" pitchFamily="34" charset="0"/>
              <a:cs typeface="Calibri" panose="020F0502020204030204" pitchFamily="34" charset="0"/>
            </a:endParaRPr>
          </a:p>
        </p:txBody>
      </p:sp>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these activities. Decide if they have a good or bad impact on the environment. Which ones does your family do? </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2" name="矩形 11">
            <a:extLst>
              <a:ext uri="{FF2B5EF4-FFF2-40B4-BE49-F238E27FC236}">
                <a16:creationId xmlns:a16="http://schemas.microsoft.com/office/drawing/2014/main" id="{8D115B9A-590D-4CA2-BC57-F008D056D398}"/>
              </a:ext>
            </a:extLst>
          </p:cNvPr>
          <p:cNvSpPr/>
          <p:nvPr/>
        </p:nvSpPr>
        <p:spPr>
          <a:xfrm>
            <a:off x="1208317" y="5831270"/>
            <a:ext cx="7456714"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Using eco-friendly cleaning products is good because they avoid chemicals and other pollutants that can harm wildlife.</a:t>
            </a:r>
            <a:endParaRPr lang="zh-TW" altLang="en-US" sz="1600"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01D53EC1-A020-4F6C-9166-642660CBEA49}"/>
              </a:ext>
            </a:extLst>
          </p:cNvPr>
          <p:cNvSpPr/>
          <p:nvPr/>
        </p:nvSpPr>
        <p:spPr>
          <a:xfrm>
            <a:off x="1002761" y="2026549"/>
            <a:ext cx="7980686"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Flying to distant holiday destinations leaves a big carbon footprint – a lot of fuel is used and a lot of carbon dioxide and other pollutants are released.</a:t>
            </a:r>
          </a:p>
        </p:txBody>
      </p:sp>
      <p:sp>
        <p:nvSpPr>
          <p:cNvPr id="14" name="矩形 13">
            <a:extLst>
              <a:ext uri="{FF2B5EF4-FFF2-40B4-BE49-F238E27FC236}">
                <a16:creationId xmlns:a16="http://schemas.microsoft.com/office/drawing/2014/main" id="{01D53EC1-A020-4F6C-9166-642660CBEA49}"/>
              </a:ext>
            </a:extLst>
          </p:cNvPr>
          <p:cNvSpPr/>
          <p:nvPr/>
        </p:nvSpPr>
        <p:spPr>
          <a:xfrm>
            <a:off x="5181600" y="1575881"/>
            <a:ext cx="2522707" cy="338554"/>
          </a:xfrm>
          <a:prstGeom prst="rect">
            <a:avLst/>
          </a:prstGeom>
        </p:spPr>
        <p:txBody>
          <a:bodyPr wrap="square">
            <a:spAutoFit/>
          </a:bodyPr>
          <a:lstStyle/>
          <a:p>
            <a:r>
              <a:rPr lang="en-US" altLang="zh-TW" sz="1600" b="1" dirty="0">
                <a:solidFill>
                  <a:srgbClr val="FF0066"/>
                </a:solidFill>
                <a:latin typeface="Segoe Print" panose="02000600000000000000" pitchFamily="2" charset="0"/>
              </a:rPr>
              <a:t>EXAMPLE ANSWERS</a:t>
            </a:r>
          </a:p>
        </p:txBody>
      </p:sp>
      <p:sp>
        <p:nvSpPr>
          <p:cNvPr id="15" name="矩形 14">
            <a:extLst>
              <a:ext uri="{FF2B5EF4-FFF2-40B4-BE49-F238E27FC236}">
                <a16:creationId xmlns:a16="http://schemas.microsoft.com/office/drawing/2014/main" id="{01D53EC1-A020-4F6C-9166-642660CBEA49}"/>
              </a:ext>
            </a:extLst>
          </p:cNvPr>
          <p:cNvSpPr/>
          <p:nvPr/>
        </p:nvSpPr>
        <p:spPr>
          <a:xfrm>
            <a:off x="1039932" y="2775775"/>
            <a:ext cx="8046117"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Recycling household waste (paper, glass, organic waste, etc.) is good because it saves trees and other raw materials and avoids the dumping of materials.</a:t>
            </a:r>
          </a:p>
        </p:txBody>
      </p:sp>
      <p:sp>
        <p:nvSpPr>
          <p:cNvPr id="16" name="矩形 15">
            <a:extLst>
              <a:ext uri="{FF2B5EF4-FFF2-40B4-BE49-F238E27FC236}">
                <a16:creationId xmlns:a16="http://schemas.microsoft.com/office/drawing/2014/main" id="{01D53EC1-A020-4F6C-9166-642660CBEA49}"/>
              </a:ext>
            </a:extLst>
          </p:cNvPr>
          <p:cNvSpPr/>
          <p:nvPr/>
        </p:nvSpPr>
        <p:spPr>
          <a:xfrm>
            <a:off x="1039932" y="3519750"/>
            <a:ext cx="7847906"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Travelling by car uses petrol – a fossil fuel – which causes pollution and is therefore bad for the environment.</a:t>
            </a:r>
          </a:p>
        </p:txBody>
      </p:sp>
      <p:sp>
        <p:nvSpPr>
          <p:cNvPr id="17" name="矩形 16">
            <a:extLst>
              <a:ext uri="{FF2B5EF4-FFF2-40B4-BE49-F238E27FC236}">
                <a16:creationId xmlns:a16="http://schemas.microsoft.com/office/drawing/2014/main" id="{01D53EC1-A020-4F6C-9166-642660CBEA49}"/>
              </a:ext>
            </a:extLst>
          </p:cNvPr>
          <p:cNvSpPr/>
          <p:nvPr/>
        </p:nvSpPr>
        <p:spPr>
          <a:xfrm>
            <a:off x="1039932" y="4281325"/>
            <a:ext cx="7847906"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Switching off lights and electrical appliances saves electricity – it’s good for saving natural resources.</a:t>
            </a:r>
          </a:p>
        </p:txBody>
      </p:sp>
      <p:sp>
        <p:nvSpPr>
          <p:cNvPr id="18" name="矩形 17">
            <a:extLst>
              <a:ext uri="{FF2B5EF4-FFF2-40B4-BE49-F238E27FC236}">
                <a16:creationId xmlns:a16="http://schemas.microsoft.com/office/drawing/2014/main" id="{01D53EC1-A020-4F6C-9166-642660CBEA49}"/>
              </a:ext>
            </a:extLst>
          </p:cNvPr>
          <p:cNvSpPr/>
          <p:nvPr/>
        </p:nvSpPr>
        <p:spPr>
          <a:xfrm>
            <a:off x="1039933" y="5025300"/>
            <a:ext cx="7701758"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Saving water (turning off taps, not watering the garden) is good for the environment.</a:t>
            </a:r>
          </a:p>
        </p:txBody>
      </p:sp>
    </p:spTree>
    <p:extLst>
      <p:ext uri="{BB962C8B-B14F-4D97-AF65-F5344CB8AC3E}">
        <p14:creationId xmlns:p14="http://schemas.microsoft.com/office/powerpoint/2010/main" val="286781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wipe(left)">
                                      <p:cBhvr>
                                        <p:cTn id="3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P spid="14" grpId="0"/>
      <p:bldP spid="15" grpId="0"/>
      <p:bldP spid="16" grpId="0"/>
      <p:bldP spid="17"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id="{CBBA3E41-AEB4-4B80-A064-15311C3A1F08}"/>
              </a:ext>
            </a:extLst>
          </p:cNvPr>
          <p:cNvSpPr/>
          <p:nvPr/>
        </p:nvSpPr>
        <p:spPr>
          <a:xfrm>
            <a:off x="304909" y="288068"/>
            <a:ext cx="8644538"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dirty="0">
                <a:latin typeface="Calibri" panose="020F0502020204030204" pitchFamily="34" charset="0"/>
                <a:cs typeface="Calibri" panose="020F0502020204030204" pitchFamily="34" charset="0"/>
              </a:rPr>
              <a:t>Work in groups. How easy is it for you and your family to live a green lifestyle?</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732B2213-3A5C-4431-BE2F-9BD1464FC6CB}"/>
              </a:ext>
            </a:extLst>
          </p:cNvPr>
          <p:cNvSpPr/>
          <p:nvPr/>
        </p:nvSpPr>
        <p:spPr>
          <a:xfrm>
            <a:off x="691143" y="745284"/>
            <a:ext cx="8122354" cy="1189172"/>
          </a:xfrm>
          <a:prstGeom prst="rect">
            <a:avLst/>
          </a:prstGeom>
        </p:spPr>
        <p:txBody>
          <a:bodyPr wrap="square">
            <a:spAutoFit/>
          </a:bodyPr>
          <a:lstStyle/>
          <a:p>
            <a:pPr marL="360363" indent="-360363">
              <a:lnSpc>
                <a:spcPts val="2700"/>
              </a:lnSpc>
              <a:spcBef>
                <a:spcPts val="600"/>
              </a:spcBef>
            </a:pPr>
            <a:r>
              <a:rPr lang="en-US" altLang="zh-TW" sz="2000" i="1" dirty="0">
                <a:solidFill>
                  <a:srgbClr val="0080FF"/>
                </a:solidFill>
                <a:latin typeface="Calibri" panose="020F0502020204030204" pitchFamily="34" charset="0"/>
              </a:rPr>
              <a:t>A: 	We’ve been recycling paper for years. It’s not hard to remember to do if you have a special box for it.</a:t>
            </a:r>
          </a:p>
          <a:p>
            <a:pPr marL="360363" indent="-360363">
              <a:lnSpc>
                <a:spcPts val="2700"/>
              </a:lnSpc>
              <a:spcBef>
                <a:spcPts val="600"/>
              </a:spcBef>
            </a:pPr>
            <a:r>
              <a:rPr lang="en-US" altLang="zh-TW" sz="2000" i="1" dirty="0">
                <a:solidFill>
                  <a:srgbClr val="0080FF"/>
                </a:solidFill>
                <a:latin typeface="Calibri" panose="020F0502020204030204" pitchFamily="34" charset="0"/>
              </a:rPr>
              <a:t>B: 	We do that too.</a:t>
            </a:r>
            <a:endParaRPr lang="zh-TW" altLang="en-US" sz="2000" i="1" dirty="0">
              <a:solidFill>
                <a:srgbClr val="0080FF"/>
              </a:solidFill>
              <a:latin typeface="Calibri" panose="020F0502020204030204" pitchFamily="34" charset="0"/>
            </a:endParaRPr>
          </a:p>
        </p:txBody>
      </p:sp>
    </p:spTree>
    <p:extLst>
      <p:ext uri="{BB962C8B-B14F-4D97-AF65-F5344CB8AC3E}">
        <p14:creationId xmlns:p14="http://schemas.microsoft.com/office/powerpoint/2010/main" val="3324369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8d</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Is something wrong?</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8d-p. 100</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3" name="矩形 12">
            <a:extLst>
              <a:ext uri="{FF2B5EF4-FFF2-40B4-BE49-F238E27FC236}">
                <a16:creationId xmlns:a16="http://schemas.microsoft.com/office/drawing/2014/main" id="{FCC6BC15-EF9B-4918-A140-818F9CF530BA}"/>
              </a:ext>
            </a:extLst>
          </p:cNvPr>
          <p:cNvSpPr/>
          <p:nvPr/>
        </p:nvSpPr>
        <p:spPr>
          <a:xfrm>
            <a:off x="327485" y="1097389"/>
            <a:ext cx="843316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r>
              <a:rPr lang="en-US" altLang="zh-TW" sz="3200" b="1" dirty="0"/>
              <a:t>  </a:t>
            </a:r>
            <a:r>
              <a:rPr lang="en-US" altLang="zh-TW" sz="3200" b="1" dirty="0">
                <a:solidFill>
                  <a:schemeClr val="tx1">
                    <a:lumMod val="65000"/>
                    <a:lumOff val="35000"/>
                  </a:schemeClr>
                </a:solidFill>
                <a:latin typeface="Calibri" panose="020F0502020204030204" pitchFamily="34" charset="0"/>
              </a:rPr>
              <a:t>travel problems</a:t>
            </a:r>
            <a:endParaRPr lang="zh-TW" altLang="en-US" sz="3200" b="1" dirty="0">
              <a:solidFill>
                <a:schemeClr val="tx1">
                  <a:lumMod val="65000"/>
                  <a:lumOff val="35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AC8C092-6AF5-4AB2-A21F-F20A78AD465F}"/>
              </a:ext>
            </a:extLst>
          </p:cNvPr>
          <p:cNvSpPr/>
          <p:nvPr/>
        </p:nvSpPr>
        <p:spPr>
          <a:xfrm>
            <a:off x="328502" y="1883407"/>
            <a:ext cx="845585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Have you ever had any travel problems involving these things? Tell your partner. Which of these problems can a tour guide help you with?</a:t>
            </a:r>
            <a:endParaRPr lang="zh-TW" altLang="en-US" sz="2000" dirty="0">
              <a:latin typeface="Calibri" panose="020F0502020204030204" pitchFamily="34" charset="0"/>
              <a:cs typeface="Calibri" panose="020F050202020403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766696" y="2792536"/>
            <a:ext cx="4208075" cy="1634861"/>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774809" y="4628640"/>
            <a:ext cx="4957212" cy="1306552"/>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6301424" y="2632700"/>
            <a:ext cx="2842576" cy="3127911"/>
          </a:xfrm>
          <a:prstGeom prst="rect">
            <a:avLst/>
          </a:prstGeom>
          <a:noFill/>
          <a:ln w="9525">
            <a:noFill/>
            <a:miter lim="800000"/>
            <a:headEnd/>
            <a:tailEnd/>
          </a:ln>
        </p:spPr>
      </p:pic>
    </p:spTree>
    <p:extLst>
      <p:ext uri="{BB962C8B-B14F-4D97-AF65-F5344CB8AC3E}">
        <p14:creationId xmlns:p14="http://schemas.microsoft.com/office/powerpoint/2010/main" val="3460300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8d-p. 100</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874C6BA4-09F1-4643-8368-7CD6366E524F}"/>
              </a:ext>
            </a:extLst>
          </p:cNvPr>
          <p:cNvSpPr/>
          <p:nvPr/>
        </p:nvSpPr>
        <p:spPr>
          <a:xfrm>
            <a:off x="682640" y="1764999"/>
            <a:ext cx="8111989"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The person has missed his/her flight home.</a:t>
            </a:r>
          </a:p>
          <a:p>
            <a:pPr marL="363538" indent="-363538">
              <a:spcBef>
                <a:spcPts val="600"/>
              </a:spcBef>
            </a:pPr>
            <a:r>
              <a:rPr lang="en-US" altLang="zh-TW" sz="2000" dirty="0">
                <a:latin typeface="Calibri" panose="020F0502020204030204" pitchFamily="34" charset="0"/>
              </a:rPr>
              <a:t>b 	Someone has had an accident.</a:t>
            </a:r>
          </a:p>
          <a:p>
            <a:pPr marL="363538" indent="-363538">
              <a:spcBef>
                <a:spcPts val="600"/>
              </a:spcBef>
            </a:pPr>
            <a:r>
              <a:rPr lang="en-US" altLang="zh-TW" sz="2000" dirty="0">
                <a:latin typeface="Calibri" panose="020F0502020204030204" pitchFamily="34" charset="0"/>
              </a:rPr>
              <a:t>c 	The luggage hasn’t arrived.</a:t>
            </a:r>
          </a:p>
          <a:p>
            <a:pPr marL="363538" indent="-363538">
              <a:spcBef>
                <a:spcPts val="600"/>
              </a:spcBef>
            </a:pPr>
            <a:r>
              <a:rPr lang="en-US" altLang="zh-TW" sz="2000" dirty="0">
                <a:latin typeface="Calibri" panose="020F0502020204030204" pitchFamily="34" charset="0"/>
              </a:rPr>
              <a:t>d 	The flight has been delayed.</a:t>
            </a:r>
          </a:p>
          <a:p>
            <a:pPr marL="363538" indent="-363538">
              <a:spcBef>
                <a:spcPts val="600"/>
              </a:spcBef>
            </a:pPr>
            <a:r>
              <a:rPr lang="en-US" altLang="zh-TW" sz="2000" dirty="0">
                <a:latin typeface="Calibri" panose="020F0502020204030204" pitchFamily="34" charset="0"/>
              </a:rPr>
              <a:t>e 	The person has lost his/her plane tickets.</a:t>
            </a:r>
          </a:p>
          <a:p>
            <a:pPr marL="363538" indent="-363538">
              <a:spcBef>
                <a:spcPts val="600"/>
              </a:spcBef>
            </a:pPr>
            <a:r>
              <a:rPr lang="en-US" altLang="zh-TW" sz="2000" dirty="0">
                <a:latin typeface="Calibri" panose="020F0502020204030204" pitchFamily="34" charset="0"/>
              </a:rPr>
              <a:t>f 	Someone is ill.</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7C8247C5-B96C-435F-89C2-E01F03B5B1BD}"/>
              </a:ext>
            </a:extLst>
          </p:cNvPr>
          <p:cNvSpPr/>
          <p:nvPr/>
        </p:nvSpPr>
        <p:spPr>
          <a:xfrm>
            <a:off x="304909" y="930326"/>
            <a:ext cx="857783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two conversations between a tour guide and tourists. Write the number of the conversation (1 or 2) next to the problem they talk about.</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  </a:t>
            </a:r>
            <a:r>
              <a:rPr lang="en-US" altLang="zh-TW" sz="3200" b="1" dirty="0">
                <a:solidFill>
                  <a:schemeClr val="tx1">
                    <a:lumMod val="65000"/>
                    <a:lumOff val="35000"/>
                  </a:schemeClr>
                </a:solidFill>
                <a:latin typeface="Calibri" panose="020F0502020204030204" pitchFamily="34" charset="0"/>
              </a:rPr>
              <a:t>dealing with problems</a:t>
            </a:r>
            <a:endParaRPr lang="zh-TW" altLang="en-US" sz="3200" b="1" dirty="0">
              <a:solidFill>
                <a:schemeClr val="tx1">
                  <a:lumMod val="65000"/>
                  <a:lumOff val="35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7D26F344-E1D5-4AE5-AD4B-9AAD1234C12A}"/>
              </a:ext>
            </a:extLst>
          </p:cNvPr>
          <p:cNvSpPr/>
          <p:nvPr/>
        </p:nvSpPr>
        <p:spPr>
          <a:xfrm>
            <a:off x="6642886" y="1794811"/>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67</a:t>
            </a:r>
            <a:endParaRPr lang="zh-TW" altLang="en-US" dirty="0">
              <a:solidFill>
                <a:schemeClr val="bg1">
                  <a:lumMod val="50000"/>
                </a:schemeClr>
              </a:solidFill>
              <a:latin typeface="Calibri" panose="020F0502020204030204" pitchFamily="34" charset="0"/>
            </a:endParaRPr>
          </a:p>
        </p:txBody>
      </p:sp>
      <p:sp>
        <p:nvSpPr>
          <p:cNvPr id="13" name="矩形: 圓角 18">
            <a:extLst>
              <a:ext uri="{FF2B5EF4-FFF2-40B4-BE49-F238E27FC236}">
                <a16:creationId xmlns:a16="http://schemas.microsoft.com/office/drawing/2014/main" id="{87233738-8FC3-490B-9769-D832DC11AF1A}"/>
              </a:ext>
            </a:extLst>
          </p:cNvPr>
          <p:cNvSpPr/>
          <p:nvPr/>
        </p:nvSpPr>
        <p:spPr>
          <a:xfrm>
            <a:off x="688579" y="2587431"/>
            <a:ext cx="323097"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4" name="矩形: 圓角 18">
            <a:extLst>
              <a:ext uri="{FF2B5EF4-FFF2-40B4-BE49-F238E27FC236}">
                <a16:creationId xmlns:a16="http://schemas.microsoft.com/office/drawing/2014/main" id="{87233738-8FC3-490B-9769-D832DC11AF1A}"/>
              </a:ext>
            </a:extLst>
          </p:cNvPr>
          <p:cNvSpPr/>
          <p:nvPr/>
        </p:nvSpPr>
        <p:spPr>
          <a:xfrm>
            <a:off x="639940" y="3686656"/>
            <a:ext cx="323097"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pic>
        <p:nvPicPr>
          <p:cNvPr id="2" name="life_2e_intermediate_sb_track_6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00392" y="1701674"/>
            <a:ext cx="609600" cy="609600"/>
          </a:xfrm>
          <a:prstGeom prst="rect">
            <a:avLst/>
          </a:prstGeom>
        </p:spPr>
      </p:pic>
    </p:spTree>
    <p:extLst>
      <p:ext uri="{BB962C8B-B14F-4D97-AF65-F5344CB8AC3E}">
        <p14:creationId xmlns:p14="http://schemas.microsoft.com/office/powerpoint/2010/main" val="275602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22827" fill="hold"/>
                                        <p:tgtEl>
                                          <p:spTgt spid="2"/>
                                        </p:tgtEl>
                                      </p:cBhvr>
                                    </p:cmd>
                                  </p:childTnLst>
                                </p:cTn>
                              </p:par>
                            </p:childTnLst>
                          </p:cTn>
                        </p:par>
                      </p:childTnLst>
                    </p:cTn>
                  </p:par>
                </p:childTnLst>
              </p:cTn>
              <p:nextCondLst>
                <p:cond evt="onClick" delay="0">
                  <p:tgtEl>
                    <p:spTgt spid="2"/>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bldLst>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8776" y="332014"/>
            <a:ext cx="8455855"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expressions for dealing with problems. Can you remember who said what? Write G (guide) or T (tourist) next to the expressions. Then listen to the conversations again and check.</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8d-p. 100</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7D26F344-E1D5-4AE5-AD4B-9AAD1234C12A}"/>
              </a:ext>
            </a:extLst>
          </p:cNvPr>
          <p:cNvSpPr/>
          <p:nvPr/>
        </p:nvSpPr>
        <p:spPr>
          <a:xfrm>
            <a:off x="7150195" y="119371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67</a:t>
            </a:r>
            <a:endParaRPr lang="zh-TW" altLang="en-US" dirty="0">
              <a:solidFill>
                <a:schemeClr val="bg1">
                  <a:lumMod val="50000"/>
                </a:schemeClr>
              </a:solidFill>
              <a:latin typeface="Calibri" panose="020F0502020204030204" pitchFamily="34" charset="0"/>
            </a:endParaRPr>
          </a:p>
        </p:txBody>
      </p:sp>
      <p:pic>
        <p:nvPicPr>
          <p:cNvPr id="3074" name="Picture 2"/>
          <p:cNvPicPr>
            <a:picLocks noChangeAspect="1" noChangeArrowheads="1"/>
          </p:cNvPicPr>
          <p:nvPr/>
        </p:nvPicPr>
        <p:blipFill>
          <a:blip r:embed="rId4" cstate="print"/>
          <a:srcRect/>
          <a:stretch>
            <a:fillRect/>
          </a:stretch>
        </p:blipFill>
        <p:spPr bwMode="auto">
          <a:xfrm>
            <a:off x="1036299" y="1563051"/>
            <a:ext cx="4456723" cy="4366297"/>
          </a:xfrm>
          <a:prstGeom prst="rect">
            <a:avLst/>
          </a:prstGeom>
          <a:noFill/>
          <a:ln w="9525">
            <a:noFill/>
            <a:miter lim="800000"/>
            <a:headEnd/>
            <a:tailEnd/>
          </a:ln>
        </p:spPr>
      </p:pic>
      <p:sp>
        <p:nvSpPr>
          <p:cNvPr id="26" name="矩形 25">
            <a:extLst>
              <a:ext uri="{FF2B5EF4-FFF2-40B4-BE49-F238E27FC236}">
                <a16:creationId xmlns:a16="http://schemas.microsoft.com/office/drawing/2014/main" id="{EF22B241-C535-45C8-8EFE-C8376EAA23FB}"/>
              </a:ext>
            </a:extLst>
          </p:cNvPr>
          <p:cNvSpPr/>
          <p:nvPr/>
        </p:nvSpPr>
        <p:spPr>
          <a:xfrm>
            <a:off x="4065191" y="1895095"/>
            <a:ext cx="330540"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T</a:t>
            </a:r>
            <a:endParaRPr lang="zh-TW" altLang="en-US" sz="1700" b="1" dirty="0">
              <a:solidFill>
                <a:srgbClr val="FF0066"/>
              </a:solidFill>
              <a:latin typeface="Segoe Print" panose="02000600000000000000" pitchFamily="2" charset="0"/>
            </a:endParaRPr>
          </a:p>
        </p:txBody>
      </p:sp>
      <p:sp>
        <p:nvSpPr>
          <p:cNvPr id="27" name="矩形 26">
            <a:extLst>
              <a:ext uri="{FF2B5EF4-FFF2-40B4-BE49-F238E27FC236}">
                <a16:creationId xmlns:a16="http://schemas.microsoft.com/office/drawing/2014/main" id="{EF22B241-C535-45C8-8EFE-C8376EAA23FB}"/>
              </a:ext>
            </a:extLst>
          </p:cNvPr>
          <p:cNvSpPr/>
          <p:nvPr/>
        </p:nvSpPr>
        <p:spPr>
          <a:xfrm>
            <a:off x="2991906" y="2193410"/>
            <a:ext cx="352982"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G</a:t>
            </a:r>
            <a:endParaRPr lang="zh-TW" altLang="en-US" sz="1700" b="1" dirty="0">
              <a:solidFill>
                <a:srgbClr val="FF0066"/>
              </a:solidFill>
              <a:latin typeface="Segoe Print" panose="02000600000000000000" pitchFamily="2" charset="0"/>
            </a:endParaRPr>
          </a:p>
        </p:txBody>
      </p:sp>
      <p:sp>
        <p:nvSpPr>
          <p:cNvPr id="28" name="矩形 27">
            <a:extLst>
              <a:ext uri="{FF2B5EF4-FFF2-40B4-BE49-F238E27FC236}">
                <a16:creationId xmlns:a16="http://schemas.microsoft.com/office/drawing/2014/main" id="{EF22B241-C535-45C8-8EFE-C8376EAA23FB}"/>
              </a:ext>
            </a:extLst>
          </p:cNvPr>
          <p:cNvSpPr/>
          <p:nvPr/>
        </p:nvSpPr>
        <p:spPr>
          <a:xfrm>
            <a:off x="2242876" y="2446329"/>
            <a:ext cx="352982"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G</a:t>
            </a:r>
            <a:endParaRPr lang="zh-TW" altLang="en-US" sz="1700" b="1" dirty="0">
              <a:solidFill>
                <a:srgbClr val="FF0066"/>
              </a:solidFill>
              <a:latin typeface="Segoe Print" panose="02000600000000000000" pitchFamily="2" charset="0"/>
            </a:endParaRPr>
          </a:p>
        </p:txBody>
      </p:sp>
      <p:sp>
        <p:nvSpPr>
          <p:cNvPr id="29" name="矩形 28">
            <a:extLst>
              <a:ext uri="{FF2B5EF4-FFF2-40B4-BE49-F238E27FC236}">
                <a16:creationId xmlns:a16="http://schemas.microsoft.com/office/drawing/2014/main" id="{EF22B241-C535-45C8-8EFE-C8376EAA23FB}"/>
              </a:ext>
            </a:extLst>
          </p:cNvPr>
          <p:cNvSpPr/>
          <p:nvPr/>
        </p:nvSpPr>
        <p:spPr>
          <a:xfrm>
            <a:off x="3779846" y="2825707"/>
            <a:ext cx="330540"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T</a:t>
            </a:r>
            <a:endParaRPr lang="zh-TW" altLang="en-US" sz="1700" b="1" dirty="0">
              <a:solidFill>
                <a:srgbClr val="FF0066"/>
              </a:solidFill>
              <a:latin typeface="Segoe Print" panose="02000600000000000000" pitchFamily="2" charset="0"/>
            </a:endParaRPr>
          </a:p>
        </p:txBody>
      </p:sp>
      <p:sp>
        <p:nvSpPr>
          <p:cNvPr id="30" name="矩形 29">
            <a:extLst>
              <a:ext uri="{FF2B5EF4-FFF2-40B4-BE49-F238E27FC236}">
                <a16:creationId xmlns:a16="http://schemas.microsoft.com/office/drawing/2014/main" id="{EF22B241-C535-45C8-8EFE-C8376EAA23FB}"/>
              </a:ext>
            </a:extLst>
          </p:cNvPr>
          <p:cNvSpPr/>
          <p:nvPr/>
        </p:nvSpPr>
        <p:spPr>
          <a:xfrm>
            <a:off x="3721480" y="3107810"/>
            <a:ext cx="352982"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G</a:t>
            </a:r>
            <a:endParaRPr lang="zh-TW" altLang="en-US" sz="1700" b="1" dirty="0">
              <a:solidFill>
                <a:srgbClr val="FF0066"/>
              </a:solidFill>
              <a:latin typeface="Segoe Print" panose="02000600000000000000" pitchFamily="2" charset="0"/>
            </a:endParaRPr>
          </a:p>
        </p:txBody>
      </p:sp>
      <p:sp>
        <p:nvSpPr>
          <p:cNvPr id="31" name="矩形 30">
            <a:extLst>
              <a:ext uri="{FF2B5EF4-FFF2-40B4-BE49-F238E27FC236}">
                <a16:creationId xmlns:a16="http://schemas.microsoft.com/office/drawing/2014/main" id="{EF22B241-C535-45C8-8EFE-C8376EAA23FB}"/>
              </a:ext>
            </a:extLst>
          </p:cNvPr>
          <p:cNvSpPr/>
          <p:nvPr/>
        </p:nvSpPr>
        <p:spPr>
          <a:xfrm>
            <a:off x="3312919" y="3380186"/>
            <a:ext cx="330540"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T</a:t>
            </a:r>
            <a:endParaRPr lang="zh-TW" altLang="en-US" sz="1700" b="1" dirty="0">
              <a:solidFill>
                <a:srgbClr val="FF0066"/>
              </a:solidFill>
              <a:latin typeface="Segoe Print" panose="02000600000000000000" pitchFamily="2" charset="0"/>
            </a:endParaRPr>
          </a:p>
        </p:txBody>
      </p:sp>
      <p:sp>
        <p:nvSpPr>
          <p:cNvPr id="32" name="矩形 31">
            <a:extLst>
              <a:ext uri="{FF2B5EF4-FFF2-40B4-BE49-F238E27FC236}">
                <a16:creationId xmlns:a16="http://schemas.microsoft.com/office/drawing/2014/main" id="{EF22B241-C535-45C8-8EFE-C8376EAA23FB}"/>
              </a:ext>
            </a:extLst>
          </p:cNvPr>
          <p:cNvSpPr/>
          <p:nvPr/>
        </p:nvSpPr>
        <p:spPr>
          <a:xfrm>
            <a:off x="5355728" y="3613648"/>
            <a:ext cx="330540"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T</a:t>
            </a:r>
            <a:endParaRPr lang="zh-TW" altLang="en-US" sz="1700" b="1" dirty="0">
              <a:solidFill>
                <a:srgbClr val="FF0066"/>
              </a:solidFill>
              <a:latin typeface="Segoe Print" panose="02000600000000000000" pitchFamily="2" charset="0"/>
            </a:endParaRPr>
          </a:p>
        </p:txBody>
      </p:sp>
      <p:sp>
        <p:nvSpPr>
          <p:cNvPr id="33" name="矩形 32">
            <a:extLst>
              <a:ext uri="{FF2B5EF4-FFF2-40B4-BE49-F238E27FC236}">
                <a16:creationId xmlns:a16="http://schemas.microsoft.com/office/drawing/2014/main" id="{EF22B241-C535-45C8-8EFE-C8376EAA23FB}"/>
              </a:ext>
            </a:extLst>
          </p:cNvPr>
          <p:cNvSpPr/>
          <p:nvPr/>
        </p:nvSpPr>
        <p:spPr>
          <a:xfrm>
            <a:off x="3390740" y="3915206"/>
            <a:ext cx="330540"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T</a:t>
            </a:r>
            <a:endParaRPr lang="zh-TW" altLang="en-US" sz="1700" b="1" dirty="0">
              <a:solidFill>
                <a:srgbClr val="FF0066"/>
              </a:solidFill>
              <a:latin typeface="Segoe Print" panose="02000600000000000000" pitchFamily="2" charset="0"/>
            </a:endParaRPr>
          </a:p>
        </p:txBody>
      </p:sp>
      <p:sp>
        <p:nvSpPr>
          <p:cNvPr id="34" name="矩形 33">
            <a:extLst>
              <a:ext uri="{FF2B5EF4-FFF2-40B4-BE49-F238E27FC236}">
                <a16:creationId xmlns:a16="http://schemas.microsoft.com/office/drawing/2014/main" id="{EF22B241-C535-45C8-8EFE-C8376EAA23FB}"/>
              </a:ext>
            </a:extLst>
          </p:cNvPr>
          <p:cNvSpPr/>
          <p:nvPr/>
        </p:nvSpPr>
        <p:spPr>
          <a:xfrm>
            <a:off x="2923812" y="4177853"/>
            <a:ext cx="330540"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T</a:t>
            </a:r>
            <a:endParaRPr lang="zh-TW" altLang="en-US" sz="1700" b="1" dirty="0">
              <a:solidFill>
                <a:srgbClr val="FF0066"/>
              </a:solidFill>
              <a:latin typeface="Segoe Print" panose="02000600000000000000" pitchFamily="2" charset="0"/>
            </a:endParaRPr>
          </a:p>
        </p:txBody>
      </p:sp>
      <p:sp>
        <p:nvSpPr>
          <p:cNvPr id="35" name="矩形 34">
            <a:extLst>
              <a:ext uri="{FF2B5EF4-FFF2-40B4-BE49-F238E27FC236}">
                <a16:creationId xmlns:a16="http://schemas.microsoft.com/office/drawing/2014/main" id="{EF22B241-C535-45C8-8EFE-C8376EAA23FB}"/>
              </a:ext>
            </a:extLst>
          </p:cNvPr>
          <p:cNvSpPr/>
          <p:nvPr/>
        </p:nvSpPr>
        <p:spPr>
          <a:xfrm>
            <a:off x="4947166" y="4391861"/>
            <a:ext cx="352982"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G</a:t>
            </a:r>
            <a:endParaRPr lang="zh-TW" altLang="en-US" sz="1700" b="1" dirty="0">
              <a:solidFill>
                <a:srgbClr val="FF0066"/>
              </a:solidFill>
              <a:latin typeface="Segoe Print" panose="02000600000000000000" pitchFamily="2" charset="0"/>
            </a:endParaRPr>
          </a:p>
        </p:txBody>
      </p:sp>
      <p:sp>
        <p:nvSpPr>
          <p:cNvPr id="36" name="矩形 35">
            <a:extLst>
              <a:ext uri="{FF2B5EF4-FFF2-40B4-BE49-F238E27FC236}">
                <a16:creationId xmlns:a16="http://schemas.microsoft.com/office/drawing/2014/main" id="{EF22B241-C535-45C8-8EFE-C8376EAA23FB}"/>
              </a:ext>
            </a:extLst>
          </p:cNvPr>
          <p:cNvSpPr/>
          <p:nvPr/>
        </p:nvSpPr>
        <p:spPr>
          <a:xfrm>
            <a:off x="3974399" y="4654507"/>
            <a:ext cx="330540"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T</a:t>
            </a:r>
            <a:endParaRPr lang="zh-TW" altLang="en-US" sz="1700" b="1" dirty="0">
              <a:solidFill>
                <a:srgbClr val="FF0066"/>
              </a:solidFill>
              <a:latin typeface="Segoe Print" panose="02000600000000000000" pitchFamily="2" charset="0"/>
            </a:endParaRPr>
          </a:p>
        </p:txBody>
      </p:sp>
      <p:sp>
        <p:nvSpPr>
          <p:cNvPr id="37" name="矩形 36">
            <a:extLst>
              <a:ext uri="{FF2B5EF4-FFF2-40B4-BE49-F238E27FC236}">
                <a16:creationId xmlns:a16="http://schemas.microsoft.com/office/drawing/2014/main" id="{EF22B241-C535-45C8-8EFE-C8376EAA23FB}"/>
              </a:ext>
            </a:extLst>
          </p:cNvPr>
          <p:cNvSpPr/>
          <p:nvPr/>
        </p:nvSpPr>
        <p:spPr>
          <a:xfrm>
            <a:off x="5102808" y="5072797"/>
            <a:ext cx="352982"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G</a:t>
            </a:r>
            <a:endParaRPr lang="zh-TW" altLang="en-US" sz="1700" b="1" dirty="0">
              <a:solidFill>
                <a:srgbClr val="FF0066"/>
              </a:solidFill>
              <a:latin typeface="Segoe Print" panose="02000600000000000000" pitchFamily="2" charset="0"/>
            </a:endParaRPr>
          </a:p>
        </p:txBody>
      </p:sp>
      <p:sp>
        <p:nvSpPr>
          <p:cNvPr id="38" name="矩形 37">
            <a:extLst>
              <a:ext uri="{FF2B5EF4-FFF2-40B4-BE49-F238E27FC236}">
                <a16:creationId xmlns:a16="http://schemas.microsoft.com/office/drawing/2014/main" id="{EF22B241-C535-45C8-8EFE-C8376EAA23FB}"/>
              </a:ext>
            </a:extLst>
          </p:cNvPr>
          <p:cNvSpPr/>
          <p:nvPr/>
        </p:nvSpPr>
        <p:spPr>
          <a:xfrm>
            <a:off x="4801250" y="5306261"/>
            <a:ext cx="352982"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G</a:t>
            </a:r>
            <a:endParaRPr lang="zh-TW" altLang="en-US" sz="1700" b="1" dirty="0">
              <a:solidFill>
                <a:srgbClr val="FF0066"/>
              </a:solidFill>
              <a:latin typeface="Segoe Print" panose="02000600000000000000" pitchFamily="2" charset="0"/>
            </a:endParaRPr>
          </a:p>
        </p:txBody>
      </p:sp>
      <p:sp>
        <p:nvSpPr>
          <p:cNvPr id="39" name="矩形 38">
            <a:extLst>
              <a:ext uri="{FF2B5EF4-FFF2-40B4-BE49-F238E27FC236}">
                <a16:creationId xmlns:a16="http://schemas.microsoft.com/office/drawing/2014/main" id="{EF22B241-C535-45C8-8EFE-C8376EAA23FB}"/>
              </a:ext>
            </a:extLst>
          </p:cNvPr>
          <p:cNvSpPr/>
          <p:nvPr/>
        </p:nvSpPr>
        <p:spPr>
          <a:xfrm>
            <a:off x="4703974" y="5568908"/>
            <a:ext cx="352982"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G</a:t>
            </a:r>
            <a:endParaRPr lang="zh-TW" altLang="en-US" sz="1700" b="1" dirty="0">
              <a:solidFill>
                <a:srgbClr val="FF0066"/>
              </a:solidFill>
              <a:latin typeface="Segoe Print" panose="02000600000000000000" pitchFamily="2" charset="0"/>
            </a:endParaRPr>
          </a:p>
        </p:txBody>
      </p:sp>
      <p:pic>
        <p:nvPicPr>
          <p:cNvPr id="20" name="life_2e_intermediate_sb_track_6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07701" y="1084733"/>
            <a:ext cx="609600" cy="609600"/>
          </a:xfrm>
          <a:prstGeom prst="rect">
            <a:avLst/>
          </a:prstGeom>
        </p:spPr>
      </p:pic>
    </p:spTree>
    <p:extLst>
      <p:ext uri="{BB962C8B-B14F-4D97-AF65-F5344CB8AC3E}">
        <p14:creationId xmlns:p14="http://schemas.microsoft.com/office/powerpoint/2010/main" val="218532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3" restart="whenNotActive" fill="hold" evtFilter="cancelBubble" nodeType="interactiveSeq">
                <p:stCondLst>
                  <p:cond evt="onClick" delay="0">
                    <p:tgtEl>
                      <p:spTgt spid="20"/>
                    </p:tgtEl>
                  </p:cond>
                </p:stCondLst>
                <p:endSync evt="end" delay="0">
                  <p:rtn val="all"/>
                </p:endSync>
                <p:childTnLst>
                  <p:par>
                    <p:cTn id="74" fill="hold">
                      <p:stCondLst>
                        <p:cond delay="0"/>
                      </p:stCondLst>
                      <p:childTnLst>
                        <p:par>
                          <p:cTn id="75" fill="hold">
                            <p:stCondLst>
                              <p:cond delay="0"/>
                            </p:stCondLst>
                            <p:childTnLst>
                              <p:par>
                                <p:cTn id="76" presetID="1" presetClass="mediacall" presetSubtype="0" fill="hold" nodeType="clickEffect">
                                  <p:stCondLst>
                                    <p:cond delay="0"/>
                                  </p:stCondLst>
                                  <p:childTnLst>
                                    <p:cmd type="call" cmd="playFrom(0.0)">
                                      <p:cBhvr>
                                        <p:cTn id="77" dur="122827" fill="hold"/>
                                        <p:tgtEl>
                                          <p:spTgt spid="20"/>
                                        </p:tgtEl>
                                      </p:cBhvr>
                                    </p:cmd>
                                  </p:childTnLst>
                                </p:cTn>
                              </p:par>
                            </p:childTnLst>
                          </p:cTn>
                        </p:par>
                      </p:childTnLst>
                    </p:cTn>
                  </p:par>
                </p:childTnLst>
              </p:cTn>
              <p:nextCondLst>
                <p:cond evt="onClick" delay="0">
                  <p:tgtEl>
                    <p:spTgt spid="20"/>
                  </p:tgtEl>
                </p:cond>
              </p:nextCondLst>
            </p:seq>
            <p:audio>
              <p:cMediaNode vol="80000">
                <p:cTn id="78" fill="hold" display="0">
                  <p:stCondLst>
                    <p:cond delay="indefinite"/>
                  </p:stCondLst>
                  <p:endCondLst>
                    <p:cond evt="onStopAudio" delay="0">
                      <p:tgtEl>
                        <p:sldTgt/>
                      </p:tgtEl>
                    </p:cond>
                  </p:endCondLst>
                </p:cTn>
                <p:tgtEl>
                  <p:spTgt spid="20"/>
                </p:tgtEl>
              </p:cMediaNode>
            </p:audio>
          </p:childTnLst>
        </p:cTn>
      </p:par>
    </p:tnLst>
    <p:bldLst>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 name="矩形 1">
            <a:extLst>
              <a:ext uri="{FF2B5EF4-FFF2-40B4-BE49-F238E27FC236}">
                <a16:creationId xmlns:a16="http://schemas.microsoft.com/office/drawing/2014/main" id="{6D662A60-207B-4132-92FC-0ABAF5BF0120}"/>
              </a:ext>
            </a:extLst>
          </p:cNvPr>
          <p:cNvSpPr/>
          <p:nvPr/>
        </p:nvSpPr>
        <p:spPr>
          <a:xfrm>
            <a:off x="384651" y="906969"/>
            <a:ext cx="8352928" cy="5160387"/>
          </a:xfrm>
          <a:prstGeom prst="rect">
            <a:avLst/>
          </a:prstGeom>
          <a:ln>
            <a:solidFill>
              <a:srgbClr val="0000E1"/>
            </a:solidFill>
          </a:ln>
        </p:spPr>
        <p:txBody>
          <a:bodyPr wrap="square">
            <a:spAutoFit/>
          </a:bodyPr>
          <a:lstStyle/>
          <a:p>
            <a:pPr marL="358775" indent="-358775">
              <a:spcBef>
                <a:spcPts val="300"/>
              </a:spcBef>
            </a:pPr>
            <a:r>
              <a:rPr lang="en-US" altLang="zh-TW" b="1" dirty="0">
                <a:solidFill>
                  <a:srgbClr val="0000E1"/>
                </a:solidFill>
                <a:latin typeface="Calibri" panose="020F0502020204030204" pitchFamily="34" charset="0"/>
              </a:rPr>
              <a:t>T = tourist, G = guide</a:t>
            </a:r>
          </a:p>
          <a:p>
            <a:pPr marL="358775" indent="-358775">
              <a:spcBef>
                <a:spcPts val="200"/>
              </a:spcBef>
            </a:pPr>
            <a:r>
              <a:rPr lang="en-US" altLang="zh-TW" b="1" dirty="0">
                <a:solidFill>
                  <a:srgbClr val="0000E1"/>
                </a:solidFill>
                <a:latin typeface="Calibri" panose="020F0502020204030204" pitchFamily="34" charset="0"/>
              </a:rPr>
              <a:t>1</a:t>
            </a:r>
          </a:p>
          <a:p>
            <a:pPr marL="358775" indent="-358775">
              <a:spcBef>
                <a:spcPts val="200"/>
              </a:spcBef>
            </a:pPr>
            <a:r>
              <a:rPr lang="en-US" altLang="zh-TW" b="1" dirty="0">
                <a:solidFill>
                  <a:srgbClr val="0000E1"/>
                </a:solidFill>
                <a:latin typeface="Calibri" panose="020F0502020204030204" pitchFamily="34" charset="0"/>
              </a:rPr>
              <a:t>T: 	</a:t>
            </a:r>
            <a:r>
              <a:rPr lang="en-US" altLang="zh-TW" dirty="0">
                <a:solidFill>
                  <a:srgbClr val="0000E1"/>
                </a:solidFill>
                <a:latin typeface="Calibri" panose="020F0502020204030204" pitchFamily="34" charset="0"/>
              </a:rPr>
              <a:t>I wonder if you could help us. Our luggage hasn’t arrived.</a:t>
            </a:r>
          </a:p>
          <a:p>
            <a:pPr marL="358775" indent="-358775">
              <a:spcBef>
                <a:spcPts val="2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Right. Are you with </a:t>
            </a:r>
            <a:r>
              <a:rPr lang="en-US" altLang="zh-TW" dirty="0" err="1">
                <a:solidFill>
                  <a:srgbClr val="0000E1"/>
                </a:solidFill>
                <a:latin typeface="Calibri" panose="020F0502020204030204" pitchFamily="34" charset="0"/>
              </a:rPr>
              <a:t>SunnyTimes</a:t>
            </a:r>
            <a:r>
              <a:rPr lang="en-US" altLang="zh-TW" dirty="0">
                <a:solidFill>
                  <a:srgbClr val="0000E1"/>
                </a:solidFill>
                <a:latin typeface="Calibri" panose="020F0502020204030204" pitchFamily="34" charset="0"/>
              </a:rPr>
              <a:t> tours?</a:t>
            </a:r>
          </a:p>
          <a:p>
            <a:pPr marL="358775" indent="-358775">
              <a:spcBef>
                <a:spcPts val="200"/>
              </a:spcBef>
            </a:pPr>
            <a:r>
              <a:rPr lang="en-US" altLang="zh-TW" b="1" dirty="0">
                <a:solidFill>
                  <a:srgbClr val="0000E1"/>
                </a:solidFill>
                <a:latin typeface="Calibri" panose="020F0502020204030204" pitchFamily="34" charset="0"/>
              </a:rPr>
              <a:t>T: 	</a:t>
            </a:r>
            <a:r>
              <a:rPr lang="en-US" altLang="zh-TW" dirty="0">
                <a:solidFill>
                  <a:srgbClr val="0000E1"/>
                </a:solidFill>
                <a:latin typeface="Calibri" panose="020F0502020204030204" pitchFamily="34" charset="0"/>
              </a:rPr>
              <a:t>Yes. </a:t>
            </a:r>
            <a:r>
              <a:rPr lang="en-US" altLang="zh-TW" dirty="0" err="1">
                <a:solidFill>
                  <a:srgbClr val="0000E1"/>
                </a:solidFill>
                <a:latin typeface="Calibri" panose="020F0502020204030204" pitchFamily="34" charset="0"/>
              </a:rPr>
              <a:t>Mr</a:t>
            </a:r>
            <a:r>
              <a:rPr lang="en-US" altLang="zh-TW" dirty="0">
                <a:solidFill>
                  <a:srgbClr val="0000E1"/>
                </a:solidFill>
                <a:latin typeface="Calibri" panose="020F0502020204030204" pitchFamily="34" charset="0"/>
              </a:rPr>
              <a:t> and </a:t>
            </a:r>
            <a:r>
              <a:rPr lang="en-US" altLang="zh-TW" dirty="0" err="1">
                <a:solidFill>
                  <a:srgbClr val="0000E1"/>
                </a:solidFill>
                <a:latin typeface="Calibri" panose="020F0502020204030204" pitchFamily="34" charset="0"/>
              </a:rPr>
              <a:t>Mrs</a:t>
            </a:r>
            <a:r>
              <a:rPr lang="en-US" altLang="zh-TW" dirty="0">
                <a:solidFill>
                  <a:srgbClr val="0000E1"/>
                </a:solidFill>
                <a:latin typeface="Calibri" panose="020F0502020204030204" pitchFamily="34" charset="0"/>
              </a:rPr>
              <a:t> Cameron.</a:t>
            </a:r>
          </a:p>
          <a:p>
            <a:pPr marL="358775" indent="-358775">
              <a:spcBef>
                <a:spcPts val="2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And which flight were you on, </a:t>
            </a:r>
            <a:r>
              <a:rPr lang="en-US" altLang="zh-TW" dirty="0" err="1">
                <a:solidFill>
                  <a:srgbClr val="0000E1"/>
                </a:solidFill>
                <a:latin typeface="Calibri" panose="020F0502020204030204" pitchFamily="34" charset="0"/>
              </a:rPr>
              <a:t>Mrs</a:t>
            </a:r>
            <a:r>
              <a:rPr lang="en-US" altLang="zh-TW" dirty="0">
                <a:solidFill>
                  <a:srgbClr val="0000E1"/>
                </a:solidFill>
                <a:latin typeface="Calibri" panose="020F0502020204030204" pitchFamily="34" charset="0"/>
              </a:rPr>
              <a:t> Cameron?</a:t>
            </a:r>
          </a:p>
          <a:p>
            <a:pPr marL="358775" indent="-358775">
              <a:spcBef>
                <a:spcPts val="200"/>
              </a:spcBef>
            </a:pPr>
            <a:r>
              <a:rPr lang="en-US" altLang="zh-TW" b="1" dirty="0">
                <a:solidFill>
                  <a:srgbClr val="0000E1"/>
                </a:solidFill>
                <a:latin typeface="Calibri" panose="020F0502020204030204" pitchFamily="34" charset="0"/>
              </a:rPr>
              <a:t>T: 	</a:t>
            </a:r>
            <a:r>
              <a:rPr lang="en-US" altLang="zh-TW" dirty="0">
                <a:solidFill>
                  <a:srgbClr val="0000E1"/>
                </a:solidFill>
                <a:latin typeface="Calibri" panose="020F0502020204030204" pitchFamily="34" charset="0"/>
              </a:rPr>
              <a:t>The </a:t>
            </a:r>
            <a:r>
              <a:rPr lang="en-US" altLang="zh-TW" dirty="0" err="1">
                <a:solidFill>
                  <a:srgbClr val="0000E1"/>
                </a:solidFill>
                <a:latin typeface="Calibri" panose="020F0502020204030204" pitchFamily="34" charset="0"/>
              </a:rPr>
              <a:t>FastJet</a:t>
            </a:r>
            <a:r>
              <a:rPr lang="en-US" altLang="zh-TW" dirty="0">
                <a:solidFill>
                  <a:srgbClr val="0000E1"/>
                </a:solidFill>
                <a:latin typeface="Calibri" panose="020F0502020204030204" pitchFamily="34" charset="0"/>
              </a:rPr>
              <a:t> flight from Manchester. I think it’s FJ2498. We’ve been talking to some of the other passengers and their luggage has come through, no problem.</a:t>
            </a:r>
          </a:p>
          <a:p>
            <a:pPr marL="358775" indent="-358775">
              <a:spcBef>
                <a:spcPts val="2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Ah, yes. It seems some bags have gone to another airport. Flight FJ2498?</a:t>
            </a:r>
          </a:p>
          <a:p>
            <a:pPr marL="358775" indent="-358775">
              <a:spcBef>
                <a:spcPts val="200"/>
              </a:spcBef>
            </a:pPr>
            <a:r>
              <a:rPr lang="en-US" altLang="zh-TW" b="1" dirty="0">
                <a:solidFill>
                  <a:srgbClr val="0000E1"/>
                </a:solidFill>
                <a:latin typeface="Calibri" panose="020F0502020204030204" pitchFamily="34" charset="0"/>
              </a:rPr>
              <a:t>T: 	</a:t>
            </a:r>
            <a:r>
              <a:rPr lang="en-US" altLang="zh-TW" dirty="0">
                <a:solidFill>
                  <a:srgbClr val="0000E1"/>
                </a:solidFill>
                <a:latin typeface="Calibri" panose="020F0502020204030204" pitchFamily="34" charset="0"/>
              </a:rPr>
              <a:t>Yes, that’s right. Do you know which airport our bags have gone to?</a:t>
            </a:r>
          </a:p>
          <a:p>
            <a:pPr marL="358775" indent="-358775">
              <a:spcBef>
                <a:spcPts val="2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Yes, I’m afraid the luggage has gone to Rome.</a:t>
            </a:r>
          </a:p>
          <a:p>
            <a:pPr marL="358775" indent="-358775">
              <a:spcBef>
                <a:spcPts val="200"/>
              </a:spcBef>
            </a:pPr>
            <a:r>
              <a:rPr lang="en-US" altLang="zh-TW" b="1" dirty="0">
                <a:solidFill>
                  <a:srgbClr val="0000E1"/>
                </a:solidFill>
                <a:latin typeface="Calibri" panose="020F0502020204030204" pitchFamily="34" charset="0"/>
              </a:rPr>
              <a:t>T: 	</a:t>
            </a:r>
            <a:r>
              <a:rPr lang="en-US" altLang="zh-TW" dirty="0">
                <a:solidFill>
                  <a:srgbClr val="0000E1"/>
                </a:solidFill>
                <a:latin typeface="Calibri" panose="020F0502020204030204" pitchFamily="34" charset="0"/>
              </a:rPr>
              <a:t>Rome? How did that happen?</a:t>
            </a:r>
          </a:p>
          <a:p>
            <a:pPr marL="358775" indent="-358775">
              <a:spcBef>
                <a:spcPts val="2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I’m not sure, but all the missing bags are coming on the next flight.</a:t>
            </a:r>
          </a:p>
          <a:p>
            <a:pPr marL="358775" indent="-358775">
              <a:spcBef>
                <a:spcPts val="200"/>
              </a:spcBef>
            </a:pPr>
            <a:r>
              <a:rPr lang="en-US" altLang="zh-TW" b="1" dirty="0">
                <a:solidFill>
                  <a:srgbClr val="0000E1"/>
                </a:solidFill>
                <a:latin typeface="Calibri" panose="020F0502020204030204" pitchFamily="34" charset="0"/>
              </a:rPr>
              <a:t>T: 	</a:t>
            </a:r>
            <a:r>
              <a:rPr lang="en-US" altLang="zh-TW" dirty="0">
                <a:solidFill>
                  <a:srgbClr val="0000E1"/>
                </a:solidFill>
                <a:latin typeface="Calibri" panose="020F0502020204030204" pitchFamily="34" charset="0"/>
              </a:rPr>
              <a:t>But when’s the next flight?</a:t>
            </a:r>
          </a:p>
          <a:p>
            <a:pPr marL="358775" indent="-358775">
              <a:spcBef>
                <a:spcPts val="2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It’s tomorrow morning. Don’t worry, we’ll arrange everything. Which hotel are you staying at? Your bags will go there directly.</a:t>
            </a:r>
          </a:p>
          <a:p>
            <a:pPr marL="358775" indent="-358775">
              <a:spcBef>
                <a:spcPts val="200"/>
              </a:spcBef>
            </a:pPr>
            <a:r>
              <a:rPr lang="en-US" altLang="zh-TW" b="1" dirty="0">
                <a:solidFill>
                  <a:srgbClr val="0000E1"/>
                </a:solidFill>
                <a:latin typeface="Calibri" panose="020F0502020204030204" pitchFamily="34" charset="0"/>
              </a:rPr>
              <a:t>T:</a:t>
            </a:r>
            <a:r>
              <a:rPr lang="en-US" altLang="zh-TW" dirty="0">
                <a:solidFill>
                  <a:srgbClr val="0000E1"/>
                </a:solidFill>
                <a:latin typeface="Calibri" panose="020F0502020204030204" pitchFamily="34" charset="0"/>
              </a:rPr>
              <a:t> 	But all our summer clothes are in the suitcases.</a:t>
            </a:r>
          </a:p>
        </p:txBody>
      </p:sp>
      <p:sp>
        <p:nvSpPr>
          <p:cNvPr id="11" name="矩形 10">
            <a:extLst>
              <a:ext uri="{FF2B5EF4-FFF2-40B4-BE49-F238E27FC236}">
                <a16:creationId xmlns:a16="http://schemas.microsoft.com/office/drawing/2014/main" id="{AD0DE237-5E25-4FF6-A4AD-77C0A0121EF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67</a:t>
            </a:r>
            <a:endParaRPr lang="zh-TW" altLang="en-US" dirty="0">
              <a:solidFill>
                <a:schemeClr val="bg1">
                  <a:lumMod val="50000"/>
                </a:schemeClr>
              </a:solidFill>
              <a:latin typeface="Calibri" panose="020F0502020204030204" pitchFamily="34" charset="0"/>
            </a:endParaRPr>
          </a:p>
        </p:txBody>
      </p:sp>
      <p:pic>
        <p:nvPicPr>
          <p:cNvPr id="7" name="life_2e_intermediate_sb_track_67.mp3">
            <a:hlinkClick r:id="" action="ppaction://media"/>
          </p:cNvPr>
          <p:cNvPicPr>
            <a:picLocks noChangeAspect="1"/>
          </p:cNvPicPr>
          <p:nvPr>
            <a:audioFile r:link="rId1"/>
            <p:extLst>
              <p:ext uri="{DAA4B4D4-6D71-4841-9C94-3DE7FCFB9230}">
                <p14:media xmlns:p14="http://schemas.microsoft.com/office/powerpoint/2010/main" r:embed="rId2">
                  <p14:trim end="45860.5"/>
                </p14:media>
              </p:ext>
            </p:extLst>
          </p:nvPr>
        </p:nvPicPr>
        <p:blipFill>
          <a:blip r:embed="rId4"/>
          <a:stretch>
            <a:fillRect/>
          </a:stretch>
        </p:blipFill>
        <p:spPr>
          <a:xfrm>
            <a:off x="2304105" y="201527"/>
            <a:ext cx="609600" cy="609600"/>
          </a:xfrm>
          <a:prstGeom prst="rect">
            <a:avLst/>
          </a:prstGeom>
        </p:spPr>
      </p:pic>
    </p:spTree>
    <p:extLst>
      <p:ext uri="{BB962C8B-B14F-4D97-AF65-F5344CB8AC3E}">
        <p14:creationId xmlns:p14="http://schemas.microsoft.com/office/powerpoint/2010/main" val="1044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6967" fill="hold"/>
                                        <p:tgtEl>
                                          <p:spTgt spid="7"/>
                                        </p:tgtEl>
                                      </p:cBhvr>
                                    </p:cmd>
                                  </p:childTnLst>
                                </p:cTn>
                              </p:par>
                            </p:childTnLst>
                          </p:cTn>
                        </p:par>
                      </p:childTnLst>
                    </p:cTn>
                  </p:par>
                </p:childTnLst>
              </p:cTn>
              <p:nextCondLst>
                <p:cond evt="onClick" delay="0">
                  <p:tgtEl>
                    <p:spTgt spid="7"/>
                  </p:tgtEl>
                </p:cond>
              </p:nextCondLst>
            </p:seq>
            <p:audio>
              <p:cMediaNode vol="80000">
                <p:cTn id="14" fill="hold" display="0">
                  <p:stCondLst>
                    <p:cond delay="indefinite"/>
                  </p:stCondLst>
                  <p:endCondLst>
                    <p:cond evt="onStopAudio" delay="0">
                      <p:tgtEl>
                        <p:sldTgt/>
                      </p:tgtEl>
                    </p:cond>
                  </p:endCondLst>
                </p:cTn>
                <p:tgtEl>
                  <p:spTgt spid="7"/>
                </p:tgtEl>
              </p:cMediaNode>
            </p:audio>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 name="矩形 1">
            <a:extLst>
              <a:ext uri="{FF2B5EF4-FFF2-40B4-BE49-F238E27FC236}">
                <a16:creationId xmlns:a16="http://schemas.microsoft.com/office/drawing/2014/main" id="{6D662A60-207B-4132-92FC-0ABAF5BF0120}"/>
              </a:ext>
            </a:extLst>
          </p:cNvPr>
          <p:cNvSpPr/>
          <p:nvPr/>
        </p:nvSpPr>
        <p:spPr>
          <a:xfrm>
            <a:off x="384651" y="906969"/>
            <a:ext cx="8352928" cy="3485570"/>
          </a:xfrm>
          <a:prstGeom prst="rect">
            <a:avLst/>
          </a:prstGeom>
          <a:ln>
            <a:solidFill>
              <a:srgbClr val="0000E1"/>
            </a:solidFill>
          </a:ln>
        </p:spPr>
        <p:txBody>
          <a:bodyPr wrap="square">
            <a:spAutoFit/>
          </a:bodyPr>
          <a:lstStyle/>
          <a:p>
            <a:pPr marL="358775" indent="-358775">
              <a:spcBef>
                <a:spcPts val="300"/>
              </a:spcBef>
            </a:pPr>
            <a:r>
              <a:rPr lang="en-US" altLang="zh-TW" b="1" dirty="0">
                <a:solidFill>
                  <a:srgbClr val="0000E1"/>
                </a:solidFill>
                <a:latin typeface="Calibri" panose="020F0502020204030204" pitchFamily="34" charset="0"/>
              </a:rPr>
              <a:t>2</a:t>
            </a:r>
          </a:p>
          <a:p>
            <a:pPr marL="358775" indent="-358775">
              <a:spcBef>
                <a:spcPts val="3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Hello, </a:t>
            </a:r>
            <a:r>
              <a:rPr lang="en-US" altLang="zh-TW" dirty="0" err="1">
                <a:solidFill>
                  <a:srgbClr val="0000E1"/>
                </a:solidFill>
                <a:latin typeface="Calibri" panose="020F0502020204030204" pitchFamily="34" charset="0"/>
              </a:rPr>
              <a:t>Mr</a:t>
            </a:r>
            <a:r>
              <a:rPr lang="en-US" altLang="zh-TW" dirty="0">
                <a:solidFill>
                  <a:srgbClr val="0000E1"/>
                </a:solidFill>
                <a:latin typeface="Calibri" panose="020F0502020204030204" pitchFamily="34" charset="0"/>
              </a:rPr>
              <a:t> Jones. Is anything wrong?</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Can I help?</a:t>
            </a:r>
          </a:p>
          <a:p>
            <a:pPr marL="358775" indent="-358775">
              <a:spcBef>
                <a:spcPts val="300"/>
              </a:spcBef>
            </a:pPr>
            <a:r>
              <a:rPr lang="en-US" altLang="zh-TW" b="1" dirty="0">
                <a:solidFill>
                  <a:srgbClr val="0000E1"/>
                </a:solidFill>
                <a:latin typeface="Calibri" panose="020F0502020204030204" pitchFamily="34" charset="0"/>
              </a:rPr>
              <a:t>T: 	</a:t>
            </a:r>
            <a:r>
              <a:rPr lang="en-US" altLang="zh-TW" dirty="0">
                <a:solidFill>
                  <a:srgbClr val="0000E1"/>
                </a:solidFill>
                <a:latin typeface="Calibri" panose="020F0502020204030204" pitchFamily="34" charset="0"/>
              </a:rPr>
              <a:t>Well, it’s about my wife, actually.</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She hasn’t been feeling well for a</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couple of days.</a:t>
            </a:r>
          </a:p>
          <a:p>
            <a:pPr marL="358775" indent="-358775">
              <a:spcBef>
                <a:spcPts val="3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	I’m sorry to hear that. Is it</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something she’s eaten, do you</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think? Or just travel sickness?</a:t>
            </a:r>
          </a:p>
          <a:p>
            <a:pPr marL="358775" indent="-358775">
              <a:spcBef>
                <a:spcPts val="300"/>
              </a:spcBef>
            </a:pPr>
            <a:r>
              <a:rPr lang="en-US" altLang="zh-TW" b="1" dirty="0">
                <a:solidFill>
                  <a:srgbClr val="0000E1"/>
                </a:solidFill>
                <a:latin typeface="Calibri" panose="020F0502020204030204" pitchFamily="34" charset="0"/>
              </a:rPr>
              <a:t>T: </a:t>
            </a:r>
            <a:r>
              <a:rPr lang="en-US" altLang="zh-TW" dirty="0">
                <a:solidFill>
                  <a:srgbClr val="0000E1"/>
                </a:solidFill>
                <a:latin typeface="Calibri" panose="020F0502020204030204" pitchFamily="34" charset="0"/>
              </a:rPr>
              <a:t>	I don’t know. She’s had a</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temperature all night, but she feels</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cold.</a:t>
            </a:r>
          </a:p>
          <a:p>
            <a:pPr marL="358775" indent="-358775">
              <a:spcBef>
                <a:spcPts val="3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	OK, … </a:t>
            </a:r>
            <a:r>
              <a:rPr lang="en-US" altLang="zh-TW" dirty="0" err="1">
                <a:solidFill>
                  <a:srgbClr val="0000E1"/>
                </a:solidFill>
                <a:latin typeface="Calibri" panose="020F0502020204030204" pitchFamily="34" charset="0"/>
              </a:rPr>
              <a:t>erm</a:t>
            </a:r>
            <a:r>
              <a:rPr lang="en-US" altLang="zh-TW" dirty="0">
                <a:solidFill>
                  <a:srgbClr val="0000E1"/>
                </a:solidFill>
                <a:latin typeface="Calibri" panose="020F0502020204030204" pitchFamily="34" charset="0"/>
              </a:rPr>
              <a:t>, how long has she been</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feeling like this?</a:t>
            </a:r>
          </a:p>
          <a:p>
            <a:pPr marL="358775" indent="-358775">
              <a:spcBef>
                <a:spcPts val="300"/>
              </a:spcBef>
            </a:pPr>
            <a:r>
              <a:rPr lang="en-US" altLang="zh-TW" b="1" dirty="0">
                <a:solidFill>
                  <a:srgbClr val="0000E1"/>
                </a:solidFill>
                <a:latin typeface="Calibri" panose="020F0502020204030204" pitchFamily="34" charset="0"/>
              </a:rPr>
              <a:t>T: 	</a:t>
            </a:r>
            <a:r>
              <a:rPr lang="en-US" altLang="zh-TW" dirty="0">
                <a:solidFill>
                  <a:srgbClr val="0000E1"/>
                </a:solidFill>
                <a:latin typeface="Calibri" panose="020F0502020204030204" pitchFamily="34" charset="0"/>
              </a:rPr>
              <a:t>A couple of days? Yes, since the boat</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trip on Tuesday. Is there anything</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you can do?</a:t>
            </a:r>
          </a:p>
          <a:p>
            <a:pPr marL="358775" indent="-358775">
              <a:spcBef>
                <a:spcPts val="3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Well it’s probably nothing to worry</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about. But I’ll ask the hotel to</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arrange for a doctor, just in case.</a:t>
            </a:r>
          </a:p>
          <a:p>
            <a:pPr marL="358775" indent="-358775">
              <a:spcBef>
                <a:spcPts val="300"/>
              </a:spcBef>
            </a:pPr>
            <a:r>
              <a:rPr lang="en-US" altLang="zh-TW" b="1" dirty="0">
                <a:solidFill>
                  <a:srgbClr val="0000E1"/>
                </a:solidFill>
                <a:latin typeface="Calibri" panose="020F0502020204030204" pitchFamily="34" charset="0"/>
              </a:rPr>
              <a:t>T: 	</a:t>
            </a:r>
            <a:r>
              <a:rPr lang="en-US" altLang="zh-TW" dirty="0">
                <a:solidFill>
                  <a:srgbClr val="0000E1"/>
                </a:solidFill>
                <a:latin typeface="Calibri" panose="020F0502020204030204" pitchFamily="34" charset="0"/>
              </a:rPr>
              <a:t>That’s great, thank you.</a:t>
            </a:r>
          </a:p>
        </p:txBody>
      </p:sp>
      <p:sp>
        <p:nvSpPr>
          <p:cNvPr id="11" name="矩形 10">
            <a:extLst>
              <a:ext uri="{FF2B5EF4-FFF2-40B4-BE49-F238E27FC236}">
                <a16:creationId xmlns:a16="http://schemas.microsoft.com/office/drawing/2014/main" id="{AD0DE237-5E25-4FF6-A4AD-77C0A0121EF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67</a:t>
            </a:r>
            <a:endParaRPr lang="zh-TW" altLang="en-US" dirty="0">
              <a:solidFill>
                <a:schemeClr val="bg1">
                  <a:lumMod val="50000"/>
                </a:schemeClr>
              </a:solidFill>
              <a:latin typeface="Calibri" panose="020F0502020204030204" pitchFamily="34" charset="0"/>
            </a:endParaRPr>
          </a:p>
        </p:txBody>
      </p:sp>
      <p:pic>
        <p:nvPicPr>
          <p:cNvPr id="6" name="life_2e_intermediate_sb_track_67.mp3">
            <a:hlinkClick r:id="" action="ppaction://media"/>
          </p:cNvPr>
          <p:cNvPicPr>
            <a:picLocks noChangeAspect="1"/>
          </p:cNvPicPr>
          <p:nvPr>
            <a:audioFile r:link="rId1"/>
            <p:extLst>
              <p:ext uri="{DAA4B4D4-6D71-4841-9C94-3DE7FCFB9230}">
                <p14:media xmlns:p14="http://schemas.microsoft.com/office/powerpoint/2010/main" r:embed="rId2">
                  <p14:trim st="78060.84480000001"/>
                </p14:media>
              </p:ext>
            </p:extLst>
          </p:nvPr>
        </p:nvPicPr>
        <p:blipFill>
          <a:blip r:embed="rId4"/>
          <a:stretch>
            <a:fillRect/>
          </a:stretch>
        </p:blipFill>
        <p:spPr>
          <a:xfrm>
            <a:off x="2304105" y="245070"/>
            <a:ext cx="609600" cy="609600"/>
          </a:xfrm>
          <a:prstGeom prst="rect">
            <a:avLst/>
          </a:prstGeom>
        </p:spPr>
      </p:pic>
    </p:spTree>
    <p:extLst>
      <p:ext uri="{BB962C8B-B14F-4D97-AF65-F5344CB8AC3E}">
        <p14:creationId xmlns:p14="http://schemas.microsoft.com/office/powerpoint/2010/main" val="1044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44766" fill="hold"/>
                                        <p:tgtEl>
                                          <p:spTgt spid="6"/>
                                        </p:tgtEl>
                                      </p:cBhvr>
                                    </p:cmd>
                                  </p:childTnLst>
                                </p:cTn>
                              </p:par>
                            </p:childTnLst>
                          </p:cTn>
                        </p:par>
                      </p:childTnLst>
                    </p:cTn>
                  </p:par>
                </p:childTnLst>
              </p:cTn>
              <p:nextCondLst>
                <p:cond evt="onClick" delay="0">
                  <p:tgtEl>
                    <p:spTgt spid="6"/>
                  </p:tgtEl>
                </p:cond>
              </p:nextCondLst>
            </p:seq>
            <p:audio>
              <p:cMediaNode vol="80000">
                <p:cTn id="14" fill="hold" display="0">
                  <p:stCondLst>
                    <p:cond delay="indefinite"/>
                  </p:stCondLst>
                  <p:endCondLst>
                    <p:cond evt="onStopAudio" delay="0">
                      <p:tgtEl>
                        <p:sldTgt/>
                      </p:tgtEl>
                    </p:cond>
                  </p:endCondLst>
                </p:cTn>
                <p:tgtEl>
                  <p:spTgt spid="6"/>
                </p:tgtEl>
              </p:cMediaNode>
            </p:audio>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84651" y="856078"/>
            <a:ext cx="8352928" cy="5324535"/>
          </a:xfrm>
          <a:prstGeom prst="rect">
            <a:avLst/>
          </a:prstGeom>
          <a:ln>
            <a:solidFill>
              <a:srgbClr val="0000E1"/>
            </a:solidFill>
          </a:ln>
        </p:spPr>
        <p:txBody>
          <a:bodyPr wrap="square">
            <a:spAutoFit/>
          </a:bodyPr>
          <a:lstStyle/>
          <a:p>
            <a:r>
              <a:rPr lang="en-US" altLang="zh-TW" sz="1700" b="1" dirty="0">
                <a:solidFill>
                  <a:srgbClr val="0000E1"/>
                </a:solidFill>
                <a:latin typeface="Calibri" panose="020F0502020204030204" pitchFamily="34" charset="0"/>
                <a:cs typeface="Arial" pitchFamily="34" charset="0"/>
              </a:rPr>
              <a:t>1 </a:t>
            </a:r>
          </a:p>
          <a:p>
            <a:r>
              <a:rPr lang="en-US" altLang="zh-TW" sz="1700" dirty="0">
                <a:solidFill>
                  <a:srgbClr val="0000E1"/>
                </a:solidFill>
                <a:latin typeface="Calibri" panose="020F0502020204030204" pitchFamily="34" charset="0"/>
                <a:cs typeface="Arial" pitchFamily="34" charset="0"/>
              </a:rPr>
              <a:t>A couple of years ago I went on a round-the-world trip with a friend. What an experience! The best bits were when we took local buses and trains – you know the kind of thing. They stop everywhere and it takes ages to get to where you’re going. On the other hand, we met some really interesting people on the buses in Peru. We learned a lot about the history of Peru. But I took far too much luggage with me – I couldn’t carry it easily and I worried about losing it. Just take a small backpack with the essentials, that’s my advice. </a:t>
            </a:r>
          </a:p>
          <a:p>
            <a:r>
              <a:rPr lang="en-US" altLang="zh-TW" sz="1700" b="1" dirty="0">
                <a:solidFill>
                  <a:srgbClr val="0000E1"/>
                </a:solidFill>
                <a:latin typeface="Calibri" panose="020F0502020204030204" pitchFamily="34" charset="0"/>
                <a:cs typeface="Arial" pitchFamily="34" charset="0"/>
              </a:rPr>
              <a:t>2</a:t>
            </a:r>
            <a:r>
              <a:rPr lang="en-US" altLang="zh-TW" sz="1700" dirty="0">
                <a:solidFill>
                  <a:srgbClr val="0000E1"/>
                </a:solidFill>
                <a:latin typeface="Calibri" panose="020F0502020204030204" pitchFamily="34" charset="0"/>
                <a:cs typeface="Arial" pitchFamily="34" charset="0"/>
              </a:rPr>
              <a:t> </a:t>
            </a:r>
          </a:p>
          <a:p>
            <a:r>
              <a:rPr lang="en-US" altLang="zh-TW" sz="1700" dirty="0">
                <a:solidFill>
                  <a:srgbClr val="0000E1"/>
                </a:solidFill>
                <a:latin typeface="Calibri" panose="020F0502020204030204" pitchFamily="34" charset="0"/>
                <a:cs typeface="Arial" pitchFamily="34" charset="0"/>
              </a:rPr>
              <a:t>I haven’t travelled very much in the last few years. I’ve been on a few day trips to Liverpool and I’ve had a couple of weekends away to Scotland this year. I don’t go far any more. I’m more interested in the place I’m going to than in the journey. Edinburgh and Glasgow are fascinating cities. But in my experience, the key to a good trip is good planning. Don’t leave anything to chance!</a:t>
            </a:r>
          </a:p>
          <a:p>
            <a:r>
              <a:rPr lang="en-US" altLang="zh-TW" sz="1700" b="1" dirty="0">
                <a:solidFill>
                  <a:srgbClr val="0000E1"/>
                </a:solidFill>
                <a:latin typeface="Calibri" panose="020F0502020204030204" pitchFamily="34" charset="0"/>
                <a:cs typeface="Arial" pitchFamily="34" charset="0"/>
              </a:rPr>
              <a:t>3</a:t>
            </a:r>
            <a:r>
              <a:rPr lang="en-US" altLang="zh-TW" sz="1700" dirty="0">
                <a:solidFill>
                  <a:srgbClr val="0000E1"/>
                </a:solidFill>
                <a:latin typeface="Calibri" panose="020F0502020204030204" pitchFamily="34" charset="0"/>
                <a:cs typeface="Arial" pitchFamily="34" charset="0"/>
              </a:rPr>
              <a:t> </a:t>
            </a:r>
          </a:p>
          <a:p>
            <a:r>
              <a:rPr lang="en-US" altLang="zh-TW" sz="1700" dirty="0">
                <a:solidFill>
                  <a:srgbClr val="0000E1"/>
                </a:solidFill>
                <a:latin typeface="Calibri" panose="020F0502020204030204" pitchFamily="34" charset="0"/>
                <a:cs typeface="Arial" pitchFamily="34" charset="0"/>
              </a:rPr>
              <a:t>I work in IT and I travel a lot – too much – for my job. I spend a lot of time on planes and in my car on the motorway, travelling to the projects I’m working on. I don’t particularly enjoy it, especially when there are delays, but it’s part of my job. I often get a very early flight from Gatwick and delays can mean I lose a whole working day. I have to go on business trips abroad several times a year. My travel tip? Once the flight starts, take your watch off and relax. You have no control over the time you arrive, so why get stressed?</a:t>
            </a:r>
          </a:p>
        </p:txBody>
      </p:sp>
      <p:sp>
        <p:nvSpPr>
          <p:cNvPr id="9" name="矩形 8">
            <a:extLst>
              <a:ext uri="{FF2B5EF4-FFF2-40B4-BE49-F238E27FC236}">
                <a16:creationId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61</a:t>
            </a:r>
            <a:endParaRPr lang="zh-TW" altLang="en-US" dirty="0">
              <a:solidFill>
                <a:schemeClr val="bg1">
                  <a:lumMod val="50000"/>
                </a:schemeClr>
              </a:solidFill>
              <a:latin typeface="Calibri" panose="020F0502020204030204" pitchFamily="34" charset="0"/>
            </a:endParaRPr>
          </a:p>
        </p:txBody>
      </p:sp>
      <p:pic>
        <p:nvPicPr>
          <p:cNvPr id="5" name="life_2e_intermediate_sb_track_6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185" y="249320"/>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23062"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8776" y="332014"/>
            <a:ext cx="8455855"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as a class. Are the problems solved? How?</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8d-p. 100</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ECA74520-F1B5-4B06-9E2E-8AE609EB4546}"/>
              </a:ext>
            </a:extLst>
          </p:cNvPr>
          <p:cNvSpPr/>
          <p:nvPr/>
        </p:nvSpPr>
        <p:spPr>
          <a:xfrm>
            <a:off x="673807" y="831690"/>
            <a:ext cx="8110270" cy="2185214"/>
          </a:xfrm>
          <a:prstGeom prst="rect">
            <a:avLst/>
          </a:prstGeom>
        </p:spPr>
        <p:txBody>
          <a:bodyPr wrap="square">
            <a:spAutoFit/>
          </a:bodyPr>
          <a:lstStyle/>
          <a:p>
            <a:pPr marL="363538" indent="-363538">
              <a:spcBef>
                <a:spcPts val="600"/>
              </a:spcBef>
            </a:pPr>
            <a:r>
              <a:rPr lang="en-US" altLang="zh-TW" b="1" dirty="0">
                <a:solidFill>
                  <a:srgbClr val="FF0066"/>
                </a:solidFill>
                <a:latin typeface="Segoe Print" panose="02000600000000000000" pitchFamily="2" charset="0"/>
              </a:rPr>
              <a:t>EXAMPLE ANSWERS</a:t>
            </a:r>
          </a:p>
          <a:p>
            <a:pPr marL="363538" indent="-363538">
              <a:spcBef>
                <a:spcPts val="600"/>
              </a:spcBef>
            </a:pPr>
            <a:r>
              <a:rPr lang="en-US" altLang="zh-TW" b="1" dirty="0">
                <a:solidFill>
                  <a:srgbClr val="FF0066"/>
                </a:solidFill>
                <a:latin typeface="Segoe Print" panose="02000600000000000000" pitchFamily="2" charset="0"/>
              </a:rPr>
              <a:t>1 	The tour guide says the problem is solved – the bags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will arrive tomorrow morning on the next flight and</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will be delivered to the hotel – but the tourist is still</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concerned because all the summer clothes are in the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suitcases.</a:t>
            </a:r>
          </a:p>
          <a:p>
            <a:pPr marL="363538" indent="-363538">
              <a:spcBef>
                <a:spcPts val="600"/>
              </a:spcBef>
            </a:pPr>
            <a:r>
              <a:rPr lang="en-US" altLang="zh-TW" b="1" dirty="0">
                <a:solidFill>
                  <a:srgbClr val="FF0066"/>
                </a:solidFill>
                <a:latin typeface="Segoe Print" panose="02000600000000000000" pitchFamily="2" charset="0"/>
              </a:rPr>
              <a:t>2 	The tour guide arranges for a doctor and the tourist is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happy with that and says thank you (but his wife is still</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unwell).</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33293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C59D53C-554C-42AC-BC45-9A47F6DD9828}"/>
              </a:ext>
            </a:extLst>
          </p:cNvPr>
          <p:cNvSpPr/>
          <p:nvPr/>
        </p:nvSpPr>
        <p:spPr>
          <a:xfrm>
            <a:off x="304906" y="798012"/>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position of </a:t>
            </a:r>
            <a:r>
              <a:rPr lang="en-US" altLang="zh-TW" sz="2000" i="1" dirty="0">
                <a:latin typeface="Calibri" panose="020F0502020204030204" pitchFamily="34" charset="0"/>
                <a:cs typeface="Calibri" panose="020F0502020204030204" pitchFamily="34" charset="0"/>
              </a:rPr>
              <a:t>to</a:t>
            </a:r>
            <a:r>
              <a:rPr lang="en-US" altLang="zh-TW" sz="2000" dirty="0">
                <a:latin typeface="Calibri" panose="020F0502020204030204" pitchFamily="34" charset="0"/>
                <a:cs typeface="Calibri" panose="020F0502020204030204" pitchFamily="34" charset="0"/>
              </a:rPr>
              <a:t> in these sentences.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t>
            </a:r>
            <a:r>
              <a:rPr lang="en-US" altLang="zh-TW" sz="2000" i="1" dirty="0">
                <a:latin typeface="Calibri" panose="020F0502020204030204" pitchFamily="34" charset="0"/>
                <a:cs typeface="Calibri" panose="020F0502020204030204" pitchFamily="34" charset="0"/>
              </a:rPr>
              <a:t>to</a:t>
            </a:r>
            <a:r>
              <a:rPr lang="en-US" altLang="zh-TW" sz="2000" dirty="0">
                <a:latin typeface="Calibri" panose="020F0502020204030204" pitchFamily="34" charset="0"/>
                <a:cs typeface="Calibri" panose="020F0502020204030204" pitchFamily="34" charset="0"/>
              </a:rPr>
              <a:t> the sentences. In which sentence is </a:t>
            </a:r>
            <a:r>
              <a:rPr lang="en-US" altLang="zh-TW" sz="2000" i="1" dirty="0">
                <a:latin typeface="Calibri" panose="020F0502020204030204" pitchFamily="34" charset="0"/>
                <a:cs typeface="Calibri" panose="020F0502020204030204" pitchFamily="34" charset="0"/>
              </a:rPr>
              <a:t>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strong /</a:t>
            </a:r>
            <a:r>
              <a:rPr lang="en-US" altLang="zh-TW" sz="2000" dirty="0" err="1">
                <a:latin typeface="Calibri" panose="020F0502020204030204" pitchFamily="34" charset="0"/>
                <a:cs typeface="Calibri" panose="020F0502020204030204" pitchFamily="34" charset="0"/>
              </a:rPr>
              <a:t>tu</a:t>
            </a:r>
            <a:r>
              <a:rPr lang="en-US" altLang="zh-TW" sz="2000" dirty="0">
                <a:latin typeface="Calibri" panose="020F0502020204030204" pitchFamily="34" charset="0"/>
                <a:cs typeface="Calibri" panose="020F0502020204030204" pitchFamily="34" charset="0"/>
              </a:rPr>
              <a:t>ː/? In which one is it weak /</a:t>
            </a:r>
            <a:r>
              <a:rPr lang="en-US" altLang="zh-TW" sz="2000" dirty="0" err="1">
                <a:latin typeface="Calibri" panose="020F0502020204030204" pitchFamily="34" charset="0"/>
                <a:cs typeface="Calibri" panose="020F0502020204030204" pitchFamily="34" charset="0"/>
              </a:rPr>
              <a:t>tə</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Pronunciation</a:t>
            </a:r>
            <a:r>
              <a:rPr lang="en-US" altLang="zh-TW" sz="2000" dirty="0">
                <a:latin typeface="Calibri" panose="020F0502020204030204" pitchFamily="34" charset="0"/>
                <a:cs typeface="Calibri" panose="020F0502020204030204" pitchFamily="34" charset="0"/>
              </a:rPr>
              <a:t>  </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strong and weak forms</a:t>
            </a:r>
            <a:endParaRPr lang="zh-TW" altLang="en-US" sz="20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8d-p. 100</a:t>
            </a:r>
            <a:endParaRPr lang="zh-TW" altLang="en-US" sz="1200" b="1" dirty="0">
              <a:solidFill>
                <a:schemeClr val="tx1">
                  <a:lumMod val="50000"/>
                  <a:lumOff val="50000"/>
                </a:schemeClr>
              </a:solidFill>
              <a:latin typeface="Calibri" panose="020F0502020204030204" pitchFamily="34" charset="0"/>
            </a:endParaRPr>
          </a:p>
        </p:txBody>
      </p:sp>
      <p:sp>
        <p:nvSpPr>
          <p:cNvPr id="16" name="矩形 15">
            <a:extLst>
              <a:ext uri="{FF2B5EF4-FFF2-40B4-BE49-F238E27FC236}">
                <a16:creationId xmlns:a16="http://schemas.microsoft.com/office/drawing/2014/main" id="{FD3090C8-6106-4BA2-8222-96DC34B217A7}"/>
              </a:ext>
            </a:extLst>
          </p:cNvPr>
          <p:cNvSpPr/>
          <p:nvPr/>
        </p:nvSpPr>
        <p:spPr>
          <a:xfrm>
            <a:off x="7203922" y="113466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68</a:t>
            </a:r>
            <a:endParaRPr lang="zh-TW" altLang="en-US" dirty="0">
              <a:solidFill>
                <a:schemeClr val="bg1">
                  <a:lumMod val="50000"/>
                </a:schemeClr>
              </a:solidFill>
              <a:latin typeface="Calibri" panose="020F0502020204030204" pitchFamily="34" charset="0"/>
            </a:endParaRPr>
          </a:p>
        </p:txBody>
      </p:sp>
      <p:sp>
        <p:nvSpPr>
          <p:cNvPr id="33" name="矩形 32">
            <a:extLst>
              <a:ext uri="{FF2B5EF4-FFF2-40B4-BE49-F238E27FC236}">
                <a16:creationId xmlns:a16="http://schemas.microsoft.com/office/drawing/2014/main" id="{92321EB4-D172-4A19-9F10-C19857B66E0E}"/>
              </a:ext>
            </a:extLst>
          </p:cNvPr>
          <p:cNvSpPr/>
          <p:nvPr/>
        </p:nvSpPr>
        <p:spPr>
          <a:xfrm>
            <a:off x="7226936" y="33193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69</a:t>
            </a:r>
            <a:endParaRPr lang="zh-TW" altLang="en-US" dirty="0">
              <a:solidFill>
                <a:schemeClr val="bg1">
                  <a:lumMod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E7223627-2FC6-4544-9165-FF09DDFE8C2D}"/>
              </a:ext>
            </a:extLst>
          </p:cNvPr>
          <p:cNvSpPr/>
          <p:nvPr/>
        </p:nvSpPr>
        <p:spPr>
          <a:xfrm>
            <a:off x="678272" y="1634463"/>
            <a:ext cx="8115770" cy="784830"/>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Do you know which airport our bags have</a:t>
            </a:r>
            <a:r>
              <a:rPr lang="zh-TW" altLang="en-US" sz="2000" dirty="0">
                <a:latin typeface="Calibri" panose="020F0502020204030204" pitchFamily="34" charset="0"/>
              </a:rPr>
              <a:t> </a:t>
            </a:r>
            <a:r>
              <a:rPr lang="en-US" altLang="zh-TW" sz="2000" dirty="0">
                <a:latin typeface="Calibri" panose="020F0502020204030204" pitchFamily="34" charset="0"/>
              </a:rPr>
              <a:t>gone to?</a:t>
            </a:r>
          </a:p>
          <a:p>
            <a:pPr marL="363538" indent="-363538">
              <a:spcBef>
                <a:spcPts val="600"/>
              </a:spcBef>
            </a:pPr>
            <a:r>
              <a:rPr lang="en-US" altLang="zh-TW" sz="2000" dirty="0">
                <a:latin typeface="Calibri" panose="020F0502020204030204" pitchFamily="34" charset="0"/>
              </a:rPr>
              <a:t>2 	Yes, I’m afraid the luggage has gone to Rome.</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01D53EC1-A020-4F6C-9166-642660CBEA49}"/>
              </a:ext>
            </a:extLst>
          </p:cNvPr>
          <p:cNvSpPr/>
          <p:nvPr/>
        </p:nvSpPr>
        <p:spPr>
          <a:xfrm>
            <a:off x="6444324" y="1655397"/>
            <a:ext cx="2125903" cy="369332"/>
          </a:xfrm>
          <a:prstGeom prst="rect">
            <a:avLst/>
          </a:prstGeom>
        </p:spPr>
        <p:txBody>
          <a:bodyPr wrap="none">
            <a:spAutoFit/>
          </a:bodyPr>
          <a:lstStyle/>
          <a:p>
            <a:r>
              <a:rPr lang="en-US" altLang="zh-TW" b="1" dirty="0">
                <a:solidFill>
                  <a:srgbClr val="FF0066"/>
                </a:solidFill>
                <a:latin typeface="Segoe Print" panose="02000600000000000000" pitchFamily="2" charset="0"/>
              </a:rPr>
              <a:t>strongly stressed</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01D53EC1-A020-4F6C-9166-642660CBEA49}"/>
              </a:ext>
            </a:extLst>
          </p:cNvPr>
          <p:cNvSpPr/>
          <p:nvPr/>
        </p:nvSpPr>
        <p:spPr>
          <a:xfrm>
            <a:off x="5870392" y="2063959"/>
            <a:ext cx="1984839" cy="369332"/>
          </a:xfrm>
          <a:prstGeom prst="rect">
            <a:avLst/>
          </a:prstGeom>
        </p:spPr>
        <p:txBody>
          <a:bodyPr wrap="none">
            <a:spAutoFit/>
          </a:bodyPr>
          <a:lstStyle/>
          <a:p>
            <a:r>
              <a:rPr lang="en-US" altLang="zh-TW" b="1" dirty="0">
                <a:solidFill>
                  <a:srgbClr val="FF0066"/>
                </a:solidFill>
                <a:latin typeface="Segoe Print" panose="02000600000000000000" pitchFamily="2" charset="0"/>
              </a:rPr>
              <a:t>weakly stressed</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7C8247C5-B96C-435F-89C2-E01F03B5B1BD}"/>
              </a:ext>
            </a:extLst>
          </p:cNvPr>
          <p:cNvSpPr/>
          <p:nvPr/>
        </p:nvSpPr>
        <p:spPr>
          <a:xfrm>
            <a:off x="304909" y="2624020"/>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and repeat these questions. Use strong or weak forms of </a:t>
            </a:r>
            <a:r>
              <a:rPr lang="en-US" altLang="zh-TW" sz="2000" i="1" dirty="0">
                <a:latin typeface="Calibri" panose="020F0502020204030204" pitchFamily="34" charset="0"/>
                <a:cs typeface="Calibri" panose="020F0502020204030204" pitchFamily="34" charset="0"/>
              </a:rPr>
              <a:t>at, from </a:t>
            </a:r>
            <a:r>
              <a:rPr lang="en-US" altLang="zh-TW" sz="2000" dirty="0">
                <a:latin typeface="Calibri" panose="020F0502020204030204" pitchFamily="34" charset="0"/>
                <a:cs typeface="Calibri" panose="020F0502020204030204" pitchFamily="34" charset="0"/>
              </a:rPr>
              <a:t>and </a:t>
            </a:r>
            <a:r>
              <a:rPr lang="en-US" altLang="zh-TW" sz="2000" i="1" dirty="0">
                <a:latin typeface="Calibri" panose="020F0502020204030204" pitchFamily="34" charset="0"/>
                <a:cs typeface="Calibri" panose="020F0502020204030204" pitchFamily="34" charset="0"/>
              </a:rPr>
              <a:t>for</a:t>
            </a:r>
            <a:r>
              <a:rPr lang="en-US" altLang="zh-TW" sz="2000" dirty="0">
                <a:latin typeface="Calibri" panose="020F0502020204030204" pitchFamily="34" charset="0"/>
                <a:cs typeface="Calibri" panose="020F0502020204030204" pitchFamily="34" charset="0"/>
              </a:rPr>
              <a:t>. Then work in pairs. Ask the questions and give your own answers.</a:t>
            </a:r>
            <a:endParaRPr lang="zh-TW" altLang="en-US" sz="2000" dirty="0">
              <a:latin typeface="Calibri" panose="020F0502020204030204" pitchFamily="34" charset="0"/>
              <a:cs typeface="Calibri" panose="020F0502020204030204" pitchFamily="34" charset="0"/>
            </a:endParaRPr>
          </a:p>
        </p:txBody>
      </p:sp>
      <p:sp>
        <p:nvSpPr>
          <p:cNvPr id="19" name="矩形 18">
            <a:extLst>
              <a:ext uri="{FF2B5EF4-FFF2-40B4-BE49-F238E27FC236}">
                <a16:creationId xmlns:a16="http://schemas.microsoft.com/office/drawing/2014/main" id="{380D6CE3-A178-420D-92FD-AB7F18DCD8BE}"/>
              </a:ext>
            </a:extLst>
          </p:cNvPr>
          <p:cNvSpPr/>
          <p:nvPr/>
        </p:nvSpPr>
        <p:spPr>
          <a:xfrm>
            <a:off x="718362" y="3435839"/>
            <a:ext cx="8134046"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Which hotel are you staying at?</a:t>
            </a:r>
          </a:p>
          <a:p>
            <a:pPr marL="363538" indent="-363538">
              <a:spcBef>
                <a:spcPts val="600"/>
              </a:spcBef>
            </a:pPr>
            <a:r>
              <a:rPr lang="en-US" altLang="zh-TW" sz="2000" dirty="0">
                <a:latin typeface="Calibri" panose="020F0502020204030204" pitchFamily="34" charset="0"/>
              </a:rPr>
              <a:t>2 	Are you staying at the Ocean Hotel?</a:t>
            </a:r>
          </a:p>
          <a:p>
            <a:pPr marL="363538" indent="-363538">
              <a:spcBef>
                <a:spcPts val="600"/>
              </a:spcBef>
            </a:pPr>
            <a:r>
              <a:rPr lang="en-US" altLang="zh-TW" sz="2000" dirty="0">
                <a:latin typeface="Calibri" panose="020F0502020204030204" pitchFamily="34" charset="0"/>
              </a:rPr>
              <a:t>3 	Where have you travelled from?</a:t>
            </a:r>
          </a:p>
          <a:p>
            <a:pPr marL="363538" indent="-363538">
              <a:spcBef>
                <a:spcPts val="600"/>
              </a:spcBef>
            </a:pPr>
            <a:r>
              <a:rPr lang="en-US" altLang="zh-TW" sz="2000" dirty="0">
                <a:latin typeface="Calibri" panose="020F0502020204030204" pitchFamily="34" charset="0"/>
              </a:rPr>
              <a:t>4 	Why haven’t we heard from the airline?</a:t>
            </a:r>
          </a:p>
          <a:p>
            <a:pPr marL="363538" indent="-363538">
              <a:spcBef>
                <a:spcPts val="600"/>
              </a:spcBef>
            </a:pPr>
            <a:r>
              <a:rPr lang="en-US" altLang="zh-TW" sz="2000" dirty="0">
                <a:latin typeface="Calibri" panose="020F0502020204030204" pitchFamily="34" charset="0"/>
              </a:rPr>
              <a:t>5 	What have we been waiting for?</a:t>
            </a:r>
          </a:p>
          <a:p>
            <a:pPr marL="363538" indent="-363538">
              <a:spcBef>
                <a:spcPts val="600"/>
              </a:spcBef>
            </a:pPr>
            <a:r>
              <a:rPr lang="en-US" altLang="zh-TW" sz="2000" dirty="0">
                <a:latin typeface="Calibri" panose="020F0502020204030204" pitchFamily="34" charset="0"/>
              </a:rPr>
              <a:t>6 	Are you waiting for the manager?</a:t>
            </a:r>
            <a:endParaRPr lang="zh-TW" altLang="en-US" sz="2000" dirty="0">
              <a:latin typeface="Calibri" panose="020F0502020204030204" pitchFamily="34" charset="0"/>
            </a:endParaRPr>
          </a:p>
        </p:txBody>
      </p:sp>
      <p:pic>
        <p:nvPicPr>
          <p:cNvPr id="2" name="life_2e_intermediate_sb_track_6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84442" y="1024863"/>
            <a:ext cx="609600" cy="609600"/>
          </a:xfrm>
          <a:prstGeom prst="rect">
            <a:avLst/>
          </a:prstGeom>
        </p:spPr>
      </p:pic>
      <p:pic>
        <p:nvPicPr>
          <p:cNvPr id="4" name="life_2e_intermediate_sb_track_69.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184442" y="3231833"/>
            <a:ext cx="609600" cy="609600"/>
          </a:xfrm>
          <a:prstGeom prst="rect">
            <a:avLst/>
          </a:prstGeom>
        </p:spPr>
      </p:pic>
    </p:spTree>
    <p:extLst>
      <p:ext uri="{BB962C8B-B14F-4D97-AF65-F5344CB8AC3E}">
        <p14:creationId xmlns:p14="http://schemas.microsoft.com/office/powerpoint/2010/main" val="115463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20558" fill="hold"/>
                                        <p:tgtEl>
                                          <p:spTgt spid="2"/>
                                        </p:tgtEl>
                                      </p:cBhvr>
                                    </p:cmd>
                                  </p:childTnLst>
                                </p:cTn>
                              </p:par>
                            </p:childTnLst>
                          </p:cTn>
                        </p:par>
                      </p:childTnLst>
                    </p:cTn>
                  </p:par>
                </p:childTnLst>
              </p:cTn>
              <p:nextCondLst>
                <p:cond evt="onClick" delay="0">
                  <p:tgtEl>
                    <p:spTgt spid="2"/>
                  </p:tgtEl>
                </p:cond>
              </p:nextCondLst>
            </p:seq>
            <p:audio>
              <p:cMediaNode vol="80000">
                <p:cTn id="18" fill="hold" display="0">
                  <p:stCondLst>
                    <p:cond delay="indefinite"/>
                  </p:stCondLst>
                  <p:endCondLst>
                    <p:cond evt="onStopAudio" delay="0">
                      <p:tgtEl>
                        <p:sldTgt/>
                      </p:tgtEl>
                    </p:cond>
                  </p:endCondLst>
                </p:cTn>
                <p:tgtEl>
                  <p:spTgt spid="2"/>
                </p:tgtEl>
              </p:cMediaNode>
            </p:audio>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49554" fill="hold"/>
                                        <p:tgtEl>
                                          <p:spTgt spid="4"/>
                                        </p:tgtEl>
                                      </p:cBhvr>
                                    </p:cmd>
                                  </p:childTnLst>
                                </p:cTn>
                              </p:par>
                            </p:childTnLst>
                          </p:cTn>
                        </p:par>
                      </p:childTnLst>
                    </p:cTn>
                  </p:par>
                </p:childTnLst>
              </p:cTn>
              <p:nextCondLst>
                <p:cond evt="onClick" delay="0">
                  <p:tgtEl>
                    <p:spTgt spid="4"/>
                  </p:tgtEl>
                </p:cond>
              </p:nextCondLst>
            </p:seq>
            <p:audio>
              <p:cMediaNode vol="80000">
                <p:cTn id="24" fill="hold" display="0">
                  <p:stCondLst>
                    <p:cond delay="indefinite"/>
                  </p:stCondLst>
                  <p:endCondLst>
                    <p:cond evt="onStopAudio" delay="0">
                      <p:tgtEl>
                        <p:sldTgt/>
                      </p:tgtEl>
                    </p:cond>
                  </p:endCondLst>
                </p:cTn>
                <p:tgtEl>
                  <p:spTgt spid="4"/>
                </p:tgtEl>
              </p:cMediaNode>
            </p:audio>
          </p:childTnLst>
        </p:cTn>
      </p:par>
    </p:tnLst>
    <p:bldLst>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288068"/>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Choose one of the conversations from Exercise 2. Take a role each. Look at the </a:t>
            </a:r>
            <a:r>
              <a:rPr lang="en-US" altLang="zh-TW" sz="2000" dirty="0" err="1">
                <a:latin typeface="Calibri" panose="020F0502020204030204" pitchFamily="34" charset="0"/>
                <a:cs typeface="Calibri" panose="020F0502020204030204" pitchFamily="34" charset="0"/>
              </a:rPr>
              <a:t>audioscript</a:t>
            </a:r>
            <a:r>
              <a:rPr lang="en-US" altLang="zh-TW" sz="2000" dirty="0">
                <a:latin typeface="Calibri" panose="020F0502020204030204" pitchFamily="34" charset="0"/>
                <a:cs typeface="Calibri" panose="020F0502020204030204" pitchFamily="34" charset="0"/>
              </a:rPr>
              <a:t> on page 186 and prepare your role. Then close your books and </a:t>
            </a:r>
            <a:r>
              <a:rPr lang="en-US" altLang="zh-TW" sz="2000" dirty="0" err="1">
                <a:latin typeface="Calibri" panose="020F0502020204030204" pitchFamily="34" charset="0"/>
                <a:cs typeface="Calibri" panose="020F0502020204030204" pitchFamily="34" charset="0"/>
              </a:rPr>
              <a:t>practise</a:t>
            </a:r>
            <a:r>
              <a:rPr lang="en-US" altLang="zh-TW" sz="2000" dirty="0">
                <a:latin typeface="Calibri" panose="020F0502020204030204" pitchFamily="34" charset="0"/>
                <a:cs typeface="Calibri" panose="020F0502020204030204" pitchFamily="34" charset="0"/>
              </a:rPr>
              <a:t> the conversation.</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8d-p. 100</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268EC036-9C6B-4C2C-B0A5-4C62B4925BC9}"/>
              </a:ext>
            </a:extLst>
          </p:cNvPr>
          <p:cNvSpPr/>
          <p:nvPr/>
        </p:nvSpPr>
        <p:spPr>
          <a:xfrm>
            <a:off x="295180" y="1517733"/>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Take the roles of a tourist and a tour guide. Choose from the problems in Exercise 2 and act out two conversations. Use the expressions for dealing with problems to help you.</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3203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925606" cy="892552"/>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8e</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Hello from London!</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4" y="1776184"/>
            <a:ext cx="8478248"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message from Lynne. Answer the questions.</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097389"/>
            <a:ext cx="847784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Writing </a:t>
            </a:r>
            <a:r>
              <a:rPr lang="en-US" altLang="zh-TW" sz="3200" b="1" dirty="0">
                <a:solidFill>
                  <a:schemeClr val="tx1">
                    <a:lumMod val="65000"/>
                    <a:lumOff val="35000"/>
                  </a:schemeClr>
                </a:solidFill>
                <a:latin typeface="Calibri" panose="020F0502020204030204" pitchFamily="34" charset="0"/>
              </a:rPr>
              <a:t> a text message</a:t>
            </a:r>
            <a:endParaRPr lang="zh-TW" altLang="en-US" sz="3200" b="1" dirty="0">
              <a:solidFill>
                <a:schemeClr val="tx1">
                  <a:lumMod val="65000"/>
                  <a:lumOff val="35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96159642-E0F7-4A42-8ECD-0958CE7ECED5}"/>
              </a:ext>
            </a:extLst>
          </p:cNvPr>
          <p:cNvSpPr/>
          <p:nvPr/>
        </p:nvSpPr>
        <p:spPr>
          <a:xfrm>
            <a:off x="689576" y="2276456"/>
            <a:ext cx="8115755"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Where has Lynne come from and where is</a:t>
            </a:r>
            <a:r>
              <a:rPr lang="zh-TW" altLang="en-US" sz="2000" dirty="0">
                <a:latin typeface="Calibri" panose="020F0502020204030204" pitchFamily="34" charset="0"/>
              </a:rPr>
              <a:t> </a:t>
            </a:r>
            <a:r>
              <a:rPr lang="en-US" altLang="zh-TW" sz="2000" dirty="0">
                <a:latin typeface="Calibri" panose="020F0502020204030204" pitchFamily="34" charset="0"/>
              </a:rPr>
              <a:t>she now?</a:t>
            </a:r>
          </a:p>
          <a:p>
            <a:pPr marL="363538" indent="-363538">
              <a:spcBef>
                <a:spcPts val="600"/>
              </a:spcBef>
            </a:pPr>
            <a:r>
              <a:rPr lang="en-US" altLang="zh-TW" sz="2000" dirty="0">
                <a:latin typeface="Calibri" panose="020F0502020204030204" pitchFamily="34" charset="0"/>
              </a:rPr>
              <a:t>2 	Who do you think the message is for? Friends, family, or both?</a:t>
            </a:r>
          </a:p>
          <a:p>
            <a:pPr marL="363538" indent="-363538">
              <a:spcBef>
                <a:spcPts val="600"/>
              </a:spcBef>
            </a:pPr>
            <a:r>
              <a:rPr lang="en-US" altLang="zh-TW" sz="2000" dirty="0">
                <a:latin typeface="Calibri" panose="020F0502020204030204" pitchFamily="34" charset="0"/>
              </a:rPr>
              <a:t>3 	What does Lynne say about the people and</a:t>
            </a:r>
            <a:r>
              <a:rPr lang="zh-TW" altLang="en-US" sz="2000" dirty="0">
                <a:latin typeface="Calibri" panose="020F0502020204030204" pitchFamily="34" charset="0"/>
              </a:rPr>
              <a:t> </a:t>
            </a:r>
            <a:r>
              <a:rPr lang="en-US" altLang="zh-TW" sz="2000" dirty="0">
                <a:latin typeface="Calibri" panose="020F0502020204030204" pitchFamily="34" charset="0"/>
              </a:rPr>
              <a:t>the city?</a:t>
            </a:r>
          </a:p>
          <a:p>
            <a:pPr marL="363538" indent="-363538">
              <a:spcBef>
                <a:spcPts val="600"/>
              </a:spcBef>
            </a:pPr>
            <a:r>
              <a:rPr lang="en-US" altLang="zh-TW" sz="2000" dirty="0">
                <a:latin typeface="Calibri" panose="020F0502020204030204" pitchFamily="34" charset="0"/>
              </a:rPr>
              <a:t>4 	What has she been doing?</a:t>
            </a:r>
            <a:endParaRPr lang="zh-TW" altLang="en-US" sz="2000" dirty="0">
              <a:latin typeface="Calibri" panose="020F0502020204030204" pitchFamily="34" charset="0"/>
            </a:endParaRPr>
          </a:p>
        </p:txBody>
      </p:sp>
      <p:sp>
        <p:nvSpPr>
          <p:cNvPr id="9" name="矩形 8">
            <a:extLst>
              <a:ext uri="{FF2B5EF4-FFF2-40B4-BE49-F238E27FC236}">
                <a16:creationId xmlns:a16="http://schemas.microsoft.com/office/drawing/2014/main" id="{ECA74520-F1B5-4B06-9E2E-8AE609EB4546}"/>
              </a:ext>
            </a:extLst>
          </p:cNvPr>
          <p:cNvSpPr/>
          <p:nvPr/>
        </p:nvSpPr>
        <p:spPr>
          <a:xfrm>
            <a:off x="689576" y="3930890"/>
            <a:ext cx="8056254" cy="1985159"/>
          </a:xfrm>
          <a:prstGeom prst="rect">
            <a:avLst/>
          </a:prstGeom>
        </p:spPr>
        <p:txBody>
          <a:bodyPr wrap="square">
            <a:spAutoFit/>
          </a:bodyPr>
          <a:lstStyle/>
          <a:p>
            <a:pPr marL="363538" indent="-363538">
              <a:spcBef>
                <a:spcPts val="600"/>
              </a:spcBef>
            </a:pPr>
            <a:r>
              <a:rPr lang="en-US" altLang="zh-TW" b="1" dirty="0">
                <a:solidFill>
                  <a:srgbClr val="FF0066"/>
                </a:solidFill>
                <a:latin typeface="Segoe Print" panose="02000600000000000000" pitchFamily="2" charset="0"/>
              </a:rPr>
              <a:t>1	has come from Brisbane; is now in London</a:t>
            </a:r>
          </a:p>
          <a:p>
            <a:pPr marL="363538" indent="-363538">
              <a:spcBef>
                <a:spcPts val="600"/>
              </a:spcBef>
            </a:pPr>
            <a:r>
              <a:rPr lang="en-US" altLang="zh-TW" b="1" dirty="0">
                <a:solidFill>
                  <a:srgbClr val="FF0066"/>
                </a:solidFill>
                <a:latin typeface="Segoe Print" panose="02000600000000000000" pitchFamily="2" charset="0"/>
              </a:rPr>
              <a:t>2 	probably friends – because she mentions ‘her uncle’ in</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Edinburgh (but it could be both)</a:t>
            </a:r>
          </a:p>
          <a:p>
            <a:pPr marL="363538" indent="-363538">
              <a:spcBef>
                <a:spcPts val="600"/>
              </a:spcBef>
            </a:pPr>
            <a:r>
              <a:rPr lang="en-US" altLang="zh-TW" b="1" dirty="0">
                <a:solidFill>
                  <a:srgbClr val="FF0066"/>
                </a:solidFill>
                <a:latin typeface="Segoe Print" panose="02000600000000000000" pitchFamily="2" charset="0"/>
              </a:rPr>
              <a:t>3 	people – fantastic; London – massive</a:t>
            </a:r>
          </a:p>
          <a:p>
            <a:pPr marL="363538" indent="-363538">
              <a:spcBef>
                <a:spcPts val="600"/>
              </a:spcBef>
            </a:pPr>
            <a:r>
              <a:rPr lang="en-US" altLang="zh-TW" b="1" dirty="0">
                <a:solidFill>
                  <a:srgbClr val="FF0066"/>
                </a:solidFill>
                <a:latin typeface="Segoe Print" panose="02000600000000000000" pitchFamily="2" charset="0"/>
              </a:rPr>
              <a:t>4 	she’s been shopping in Oxford Street, seen the Shard,</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done the Harry Potter tour, had a boat trip along the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river</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99640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260961" y="1215754"/>
            <a:ext cx="5400675" cy="4095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661636" y="1459587"/>
            <a:ext cx="3482364" cy="3413970"/>
          </a:xfrm>
          <a:prstGeom prst="rect">
            <a:avLst/>
          </a:prstGeom>
          <a:noFill/>
          <a:ln w="9525">
            <a:noFill/>
            <a:miter lim="800000"/>
            <a:headEnd/>
            <a:tailEnd/>
          </a:ln>
        </p:spPr>
      </p:pic>
    </p:spTree>
    <p:extLst>
      <p:ext uri="{BB962C8B-B14F-4D97-AF65-F5344CB8AC3E}">
        <p14:creationId xmlns:p14="http://schemas.microsoft.com/office/powerpoint/2010/main" val="3578662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Writing skill</a:t>
            </a:r>
            <a:r>
              <a:rPr lang="en-US" altLang="zh-TW" sz="2000" dirty="0">
                <a:latin typeface="Calibri" panose="020F0502020204030204" pitchFamily="34" charset="0"/>
              </a:rPr>
              <a:t>  </a:t>
            </a:r>
            <a:r>
              <a:rPr lang="en-US" altLang="zh-TW" sz="2000" b="1" dirty="0">
                <a:solidFill>
                  <a:schemeClr val="tx1">
                    <a:lumMod val="65000"/>
                    <a:lumOff val="35000"/>
                  </a:schemeClr>
                </a:solidFill>
                <a:latin typeface="Calibri" panose="020F0502020204030204" pitchFamily="34" charset="0"/>
              </a:rPr>
              <a:t>informal style</a:t>
            </a:r>
            <a:endParaRPr lang="zh-TW" altLang="en-US" sz="2000" b="1" dirty="0">
              <a:solidFill>
                <a:schemeClr val="tx1">
                  <a:lumMod val="65000"/>
                  <a:lumOff val="35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id="{DC2DEBE5-0CFC-4625-9865-537CB1FB67B7}"/>
              </a:ext>
            </a:extLst>
          </p:cNvPr>
          <p:cNvSpPr/>
          <p:nvPr/>
        </p:nvSpPr>
        <p:spPr>
          <a:xfrm>
            <a:off x="304794" y="755145"/>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solidFill>
                  <a:srgbClr val="000000"/>
                </a:solidFill>
                <a:latin typeface="Calibri" panose="020F0502020204030204" pitchFamily="34" charset="0"/>
              </a:rPr>
              <a:t>Read the message again. Which of these features of</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informal style does Lynne use?</a:t>
            </a:r>
          </a:p>
        </p:txBody>
      </p:sp>
      <p:sp>
        <p:nvSpPr>
          <p:cNvPr id="6" name="矩形 5">
            <a:extLst>
              <a:ext uri="{FF2B5EF4-FFF2-40B4-BE49-F238E27FC236}">
                <a16:creationId xmlns:a16="http://schemas.microsoft.com/office/drawing/2014/main" id="{2DDDB87F-D284-4A34-9FB8-0FABD612F083}"/>
              </a:ext>
            </a:extLst>
          </p:cNvPr>
          <p:cNvSpPr/>
          <p:nvPr/>
        </p:nvSpPr>
        <p:spPr>
          <a:xfrm>
            <a:off x="228847" y="2317203"/>
            <a:ext cx="8833755" cy="3847207"/>
          </a:xfrm>
          <a:prstGeom prst="rect">
            <a:avLst/>
          </a:prstGeom>
        </p:spPr>
        <p:txBody>
          <a:bodyPr wrap="square">
            <a:spAutoFit/>
          </a:bodyPr>
          <a:lstStyle/>
          <a:p>
            <a:pPr marL="363538" indent="-363538">
              <a:spcBef>
                <a:spcPts val="300"/>
              </a:spcBef>
            </a:pPr>
            <a:r>
              <a:rPr lang="en-US" altLang="zh-TW" sz="1600" b="1" dirty="0">
                <a:solidFill>
                  <a:srgbClr val="FF0066"/>
                </a:solidFill>
                <a:latin typeface="Segoe Print" panose="02000600000000000000" pitchFamily="2" charset="0"/>
              </a:rPr>
              <a:t>Lynne uses all the features in her message:</a:t>
            </a:r>
          </a:p>
          <a:p>
            <a:pPr marL="363538" indent="-363538">
              <a:spcBef>
                <a:spcPts val="300"/>
              </a:spcBef>
            </a:pPr>
            <a:r>
              <a:rPr lang="en-US" altLang="zh-TW" sz="1600" b="1" dirty="0">
                <a:solidFill>
                  <a:srgbClr val="FF0066"/>
                </a:solidFill>
                <a:latin typeface="Segoe Print" panose="02000600000000000000" pitchFamily="2" charset="0"/>
              </a:rPr>
              <a:t>abbreviations: </a:t>
            </a:r>
            <a:r>
              <a:rPr lang="en-US" altLang="zh-TW" sz="1600" b="1" i="1" dirty="0">
                <a:solidFill>
                  <a:srgbClr val="FF0066"/>
                </a:solidFill>
                <a:latin typeface="Segoe Print" panose="02000600000000000000" pitchFamily="2" charset="0"/>
              </a:rPr>
              <a:t>cos</a:t>
            </a:r>
            <a:r>
              <a:rPr lang="en-US" altLang="zh-TW" sz="1600" b="1" dirty="0">
                <a:solidFill>
                  <a:srgbClr val="FF0066"/>
                </a:solidFill>
                <a:latin typeface="Segoe Print" panose="02000600000000000000" pitchFamily="2" charset="0"/>
              </a:rPr>
              <a:t> (because); </a:t>
            </a:r>
            <a:r>
              <a:rPr lang="en-US" altLang="zh-TW" sz="1600" b="1" i="1" dirty="0" err="1">
                <a:solidFill>
                  <a:srgbClr val="FF0066"/>
                </a:solidFill>
                <a:latin typeface="Segoe Print" panose="02000600000000000000" pitchFamily="2" charset="0"/>
              </a:rPr>
              <a:t>Spk</a:t>
            </a:r>
            <a:r>
              <a:rPr lang="en-US" altLang="zh-TW" sz="1600" b="1" dirty="0">
                <a:solidFill>
                  <a:srgbClr val="FF0066"/>
                </a:solidFill>
                <a:latin typeface="Segoe Print" panose="02000600000000000000" pitchFamily="2" charset="0"/>
              </a:rPr>
              <a:t> (Speak / Let’s speak / We’ll speak); </a:t>
            </a:r>
            <a:r>
              <a:rPr lang="en-US" altLang="zh-TW" sz="1600" b="1" i="1" dirty="0">
                <a:solidFill>
                  <a:srgbClr val="FF0066"/>
                </a:solidFill>
                <a:latin typeface="Segoe Print" panose="02000600000000000000" pitchFamily="2" charset="0"/>
              </a:rPr>
              <a:t>L</a:t>
            </a:r>
            <a:r>
              <a:rPr lang="en-US" altLang="zh-TW" sz="1600" b="1" dirty="0">
                <a:solidFill>
                  <a:srgbClr val="FF0066"/>
                </a:solidFill>
                <a:latin typeface="Segoe Print" panose="02000600000000000000" pitchFamily="2" charset="0"/>
              </a:rPr>
              <a:t> (Lynne)</a:t>
            </a:r>
          </a:p>
          <a:p>
            <a:pPr marL="363538" indent="-363538">
              <a:spcBef>
                <a:spcPts val="300"/>
              </a:spcBef>
            </a:pPr>
            <a:r>
              <a:rPr lang="en-US" altLang="zh-TW" sz="1600" b="1" dirty="0">
                <a:solidFill>
                  <a:srgbClr val="FF0066"/>
                </a:solidFill>
                <a:latin typeface="Segoe Print" panose="02000600000000000000" pitchFamily="2" charset="0"/>
              </a:rPr>
              <a:t>comment in brackets: (</a:t>
            </a:r>
            <a:r>
              <a:rPr lang="en-US" altLang="zh-TW" sz="1600" b="1" i="1" dirty="0">
                <a:solidFill>
                  <a:srgbClr val="FF0066"/>
                </a:solidFill>
                <a:latin typeface="Segoe Print" panose="02000600000000000000" pitchFamily="2" charset="0"/>
              </a:rPr>
              <a:t>wow!</a:t>
            </a:r>
            <a:r>
              <a:rPr lang="en-US" altLang="zh-TW" sz="1600" b="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awesome!</a:t>
            </a:r>
            <a:r>
              <a:rPr lang="en-US" altLang="zh-TW" sz="1600" b="1" dirty="0">
                <a:solidFill>
                  <a:srgbClr val="FF0066"/>
                </a:solidFill>
                <a:latin typeface="Segoe Print" panose="02000600000000000000" pitchFamily="2" charset="0"/>
              </a:rPr>
              <a:t>)</a:t>
            </a:r>
          </a:p>
          <a:p>
            <a:pPr marL="363538" indent="-363538">
              <a:spcBef>
                <a:spcPts val="300"/>
              </a:spcBef>
            </a:pPr>
            <a:r>
              <a:rPr lang="en-US" altLang="zh-TW" sz="1600" b="1" dirty="0">
                <a:solidFill>
                  <a:srgbClr val="FF0066"/>
                </a:solidFill>
                <a:latin typeface="Segoe Print" panose="02000600000000000000" pitchFamily="2" charset="0"/>
              </a:rPr>
              <a:t>contractions: </a:t>
            </a:r>
            <a:r>
              <a:rPr lang="en-US" altLang="zh-TW" sz="1600" b="1" i="1" dirty="0">
                <a:solidFill>
                  <a:srgbClr val="FF0066"/>
                </a:solidFill>
                <a:latin typeface="Segoe Print" panose="02000600000000000000" pitchFamily="2" charset="0"/>
              </a:rPr>
              <a:t>he’s</a:t>
            </a:r>
          </a:p>
          <a:p>
            <a:pPr marL="363538" indent="-363538">
              <a:spcBef>
                <a:spcPts val="300"/>
              </a:spcBef>
            </a:pPr>
            <a:r>
              <a:rPr lang="en-US" altLang="zh-TW" sz="1600" b="1" dirty="0">
                <a:solidFill>
                  <a:srgbClr val="FF0066"/>
                </a:solidFill>
                <a:latin typeface="Segoe Print" panose="02000600000000000000" pitchFamily="2" charset="0"/>
              </a:rPr>
              <a:t>exclamation marks: Bangkok!!!; (wow!); (awesome!); for</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summer!</a:t>
            </a:r>
          </a:p>
          <a:p>
            <a:pPr marL="363538" indent="-363538">
              <a:spcBef>
                <a:spcPts val="300"/>
              </a:spcBef>
            </a:pPr>
            <a:r>
              <a:rPr lang="en-US" altLang="zh-TW" sz="1600" b="1" dirty="0">
                <a:solidFill>
                  <a:srgbClr val="FF0066"/>
                </a:solidFill>
                <a:latin typeface="Segoe Print" panose="02000600000000000000" pitchFamily="2" charset="0"/>
              </a:rPr>
              <a:t>informal expressions: </a:t>
            </a:r>
            <a:r>
              <a:rPr lang="en-US" altLang="zh-TW" sz="1600" b="1" i="1" dirty="0">
                <a:solidFill>
                  <a:srgbClr val="FF0066"/>
                </a:solidFill>
                <a:latin typeface="Segoe Print" panose="02000600000000000000" pitchFamily="2" charset="0"/>
              </a:rPr>
              <a:t>Hi; made it; fantastic; awesome</a:t>
            </a:r>
          </a:p>
          <a:p>
            <a:pPr>
              <a:spcBef>
                <a:spcPts val="300"/>
              </a:spcBef>
            </a:pPr>
            <a:r>
              <a:rPr lang="en-US" altLang="zh-TW" sz="1600" b="1" dirty="0">
                <a:solidFill>
                  <a:srgbClr val="FF0066"/>
                </a:solidFill>
                <a:latin typeface="Segoe Print" panose="02000600000000000000" pitchFamily="2" charset="0"/>
              </a:rPr>
              <a:t>listing items: </a:t>
            </a:r>
            <a:r>
              <a:rPr lang="en-US" altLang="zh-TW" sz="1600" b="1" i="1" dirty="0">
                <a:solidFill>
                  <a:srgbClr val="FF0066"/>
                </a:solidFill>
                <a:latin typeface="Segoe Print" panose="02000600000000000000" pitchFamily="2" charset="0"/>
              </a:rPr>
              <a:t>So far have: been shopping in Oxford</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Street, seen the Shard </a:t>
            </a:r>
            <a:r>
              <a:rPr lang="en-US" altLang="zh-TW" sz="1600" b="1" dirty="0">
                <a:solidFill>
                  <a:srgbClr val="FF0066"/>
                </a:solidFill>
                <a:latin typeface="Segoe Print" panose="02000600000000000000" pitchFamily="2" charset="0"/>
              </a:rPr>
              <a:t>(</a:t>
            </a:r>
            <a:r>
              <a:rPr lang="en-US" altLang="zh-TW" sz="1600" b="1" i="1" dirty="0">
                <a:solidFill>
                  <a:srgbClr val="FF0066"/>
                </a:solidFill>
                <a:latin typeface="Segoe Print" panose="02000600000000000000" pitchFamily="2" charset="0"/>
              </a:rPr>
              <a:t>wow!</a:t>
            </a:r>
            <a:r>
              <a:rPr lang="en-US" altLang="zh-TW" sz="1600" b="1" dirty="0">
                <a:solidFill>
                  <a:srgbClr val="FF0066"/>
                </a:solidFill>
                <a:latin typeface="Segoe Print" panose="02000600000000000000" pitchFamily="2" charset="0"/>
              </a:rPr>
              <a:t>)</a:t>
            </a:r>
            <a:r>
              <a:rPr lang="en-US" altLang="zh-TW" sz="1600" b="1" i="1" dirty="0">
                <a:solidFill>
                  <a:srgbClr val="FF0066"/>
                </a:solidFill>
                <a:latin typeface="Segoe Print" panose="02000600000000000000" pitchFamily="2" charset="0"/>
              </a:rPr>
              <a:t>, done the Harry Potter tour</a:t>
            </a:r>
            <a:r>
              <a:rPr lang="zh-TW" altLang="en-US" sz="1600" b="1" i="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a:t>
            </a:r>
            <a:r>
              <a:rPr lang="en-US" altLang="zh-TW" sz="1600" b="1" i="1" dirty="0">
                <a:solidFill>
                  <a:srgbClr val="FF0066"/>
                </a:solidFill>
                <a:latin typeface="Segoe Print" panose="02000600000000000000" pitchFamily="2" charset="0"/>
              </a:rPr>
              <a:t>awesome!</a:t>
            </a:r>
            <a:r>
              <a:rPr lang="en-US" altLang="zh-TW" sz="1600" b="1" dirty="0">
                <a:solidFill>
                  <a:srgbClr val="FF0066"/>
                </a:solidFill>
                <a:latin typeface="Segoe Print" panose="02000600000000000000" pitchFamily="2" charset="0"/>
              </a:rPr>
              <a:t>),</a:t>
            </a:r>
            <a:r>
              <a:rPr lang="en-US" altLang="zh-TW" sz="1600" b="1" i="1" dirty="0">
                <a:solidFill>
                  <a:srgbClr val="FF0066"/>
                </a:solidFill>
                <a:latin typeface="Segoe Print" panose="02000600000000000000" pitchFamily="2" charset="0"/>
              </a:rPr>
              <a:t> had a boat trip along the river.</a:t>
            </a:r>
          </a:p>
          <a:p>
            <a:pPr>
              <a:spcBef>
                <a:spcPts val="300"/>
              </a:spcBef>
            </a:pPr>
            <a:r>
              <a:rPr lang="en-US" altLang="zh-TW" sz="1600" b="1" dirty="0">
                <a:solidFill>
                  <a:srgbClr val="FF0066"/>
                </a:solidFill>
                <a:latin typeface="Segoe Print" panose="02000600000000000000" pitchFamily="2" charset="0"/>
              </a:rPr>
              <a:t>missing out words: (I) </a:t>
            </a:r>
            <a:r>
              <a:rPr lang="en-US" altLang="zh-TW" sz="1600" b="1" i="1" dirty="0">
                <a:solidFill>
                  <a:srgbClr val="FF0066"/>
                </a:solidFill>
                <a:latin typeface="Segoe Print" panose="02000600000000000000" pitchFamily="2" charset="0"/>
              </a:rPr>
              <a:t>Finally made it</a:t>
            </a:r>
            <a:r>
              <a:rPr lang="en-US" altLang="zh-TW" sz="1600" b="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after</a:t>
            </a:r>
            <a:r>
              <a:rPr lang="en-US" altLang="zh-TW" sz="1600" b="1" dirty="0">
                <a:solidFill>
                  <a:srgbClr val="FF0066"/>
                </a:solidFill>
                <a:latin typeface="Segoe Print" panose="02000600000000000000" pitchFamily="2" charset="0"/>
              </a:rPr>
              <a:t> (an) </a:t>
            </a:r>
            <a:r>
              <a:rPr lang="en-US" altLang="zh-TW" sz="1600" b="1" i="1" dirty="0">
                <a:solidFill>
                  <a:srgbClr val="FF0066"/>
                </a:solidFill>
                <a:latin typeface="Segoe Print" panose="02000600000000000000" pitchFamily="2" charset="0"/>
              </a:rPr>
              <a:t>18-hour</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delay</a:t>
            </a:r>
            <a:r>
              <a:rPr lang="en-US" altLang="zh-TW" sz="1600" b="1" dirty="0">
                <a:solidFill>
                  <a:srgbClr val="FF0066"/>
                </a:solidFill>
                <a:latin typeface="Segoe Print" panose="02000600000000000000" pitchFamily="2" charset="0"/>
              </a:rPr>
              <a:t>; (The) </a:t>
            </a:r>
            <a:r>
              <a:rPr lang="en-US" altLang="zh-TW" sz="1600" b="1" i="1" dirty="0">
                <a:solidFill>
                  <a:srgbClr val="FF0066"/>
                </a:solidFill>
                <a:latin typeface="Segoe Print" panose="02000600000000000000" pitchFamily="2" charset="0"/>
              </a:rPr>
              <a:t>Weather here </a:t>
            </a:r>
            <a:r>
              <a:rPr lang="en-US" altLang="zh-TW" sz="1600" b="1" dirty="0">
                <a:solidFill>
                  <a:srgbClr val="FF0066"/>
                </a:solidFill>
                <a:latin typeface="Segoe Print" panose="02000600000000000000" pitchFamily="2" charset="0"/>
              </a:rPr>
              <a:t>(is) </a:t>
            </a:r>
            <a:r>
              <a:rPr lang="en-US" altLang="zh-TW" sz="1600" b="1" i="1" dirty="0">
                <a:solidFill>
                  <a:srgbClr val="FF0066"/>
                </a:solidFill>
                <a:latin typeface="Segoe Print" panose="02000600000000000000" pitchFamily="2" charset="0"/>
              </a:rPr>
              <a:t>awful but </a:t>
            </a:r>
            <a:r>
              <a:rPr lang="en-US" altLang="zh-TW" sz="1600" b="1" dirty="0">
                <a:solidFill>
                  <a:srgbClr val="FF0066"/>
                </a:solidFill>
                <a:latin typeface="Segoe Print" panose="02000600000000000000" pitchFamily="2" charset="0"/>
              </a:rPr>
              <a:t>(the) </a:t>
            </a:r>
            <a:r>
              <a:rPr lang="en-US" altLang="zh-TW" sz="1600" b="1" i="1" dirty="0">
                <a:solidFill>
                  <a:srgbClr val="FF0066"/>
                </a:solidFill>
                <a:latin typeface="Segoe Print" panose="02000600000000000000" pitchFamily="2" charset="0"/>
              </a:rPr>
              <a:t>people</a:t>
            </a:r>
            <a:r>
              <a:rPr lang="en-US" altLang="zh-TW" sz="1600" b="1" dirty="0">
                <a:solidFill>
                  <a:srgbClr val="FF0066"/>
                </a:solidFill>
                <a:latin typeface="Segoe Print" panose="02000600000000000000" pitchFamily="2" charset="0"/>
              </a:rPr>
              <a:t> (are)</a:t>
            </a:r>
            <a:r>
              <a:rPr lang="zh-TW" altLang="en-US" sz="1600" b="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fantastic. London </a:t>
            </a:r>
            <a:r>
              <a:rPr lang="en-US" altLang="zh-TW" sz="1600" b="1" dirty="0">
                <a:solidFill>
                  <a:srgbClr val="FF0066"/>
                </a:solidFill>
                <a:latin typeface="Segoe Print" panose="02000600000000000000" pitchFamily="2" charset="0"/>
              </a:rPr>
              <a:t>(is) </a:t>
            </a:r>
            <a:r>
              <a:rPr lang="en-US" altLang="zh-TW" sz="1600" b="1" i="1" dirty="0">
                <a:solidFill>
                  <a:srgbClr val="FF0066"/>
                </a:solidFill>
                <a:latin typeface="Segoe Print" panose="02000600000000000000" pitchFamily="2" charset="0"/>
              </a:rPr>
              <a:t>massive; So far </a:t>
            </a:r>
            <a:r>
              <a:rPr lang="en-US" altLang="zh-TW" sz="1600" b="1" dirty="0">
                <a:solidFill>
                  <a:srgbClr val="FF0066"/>
                </a:solidFill>
                <a:latin typeface="Segoe Print" panose="02000600000000000000" pitchFamily="2" charset="0"/>
              </a:rPr>
              <a:t>(I) </a:t>
            </a:r>
            <a:r>
              <a:rPr lang="en-US" altLang="zh-TW" sz="1600" b="1" i="1" dirty="0">
                <a:solidFill>
                  <a:srgbClr val="FF0066"/>
                </a:solidFill>
                <a:latin typeface="Segoe Print" panose="02000600000000000000" pitchFamily="2" charset="0"/>
              </a:rPr>
              <a:t>have; Then </a:t>
            </a:r>
            <a:r>
              <a:rPr lang="en-US" altLang="zh-TW" sz="1600" b="1" dirty="0">
                <a:solidFill>
                  <a:srgbClr val="FF0066"/>
                </a:solidFill>
                <a:latin typeface="Segoe Print" panose="02000600000000000000" pitchFamily="2" charset="0"/>
              </a:rPr>
              <a:t>(I) </a:t>
            </a:r>
            <a:r>
              <a:rPr lang="en-US" altLang="zh-TW" sz="1600" b="1" i="1" dirty="0">
                <a:solidFill>
                  <a:srgbClr val="FF0066"/>
                </a:solidFill>
                <a:latin typeface="Segoe Print" panose="02000600000000000000" pitchFamily="2" charset="0"/>
              </a:rPr>
              <a:t>slept</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all day;</a:t>
            </a:r>
            <a:r>
              <a:rPr lang="en-US" altLang="zh-TW" sz="1600" b="1" dirty="0">
                <a:solidFill>
                  <a:srgbClr val="FF0066"/>
                </a:solidFill>
                <a:latin typeface="Segoe Print" panose="02000600000000000000" pitchFamily="2" charset="0"/>
              </a:rPr>
              <a:t> (I was) </a:t>
            </a:r>
            <a:r>
              <a:rPr lang="en-US" altLang="zh-TW" sz="1600" b="1" i="1" dirty="0">
                <a:solidFill>
                  <a:srgbClr val="FF0066"/>
                </a:solidFill>
                <a:latin typeface="Segoe Print" panose="02000600000000000000" pitchFamily="2" charset="0"/>
              </a:rPr>
              <a:t>jetlagged</a:t>
            </a:r>
            <a:r>
              <a:rPr lang="en-US" altLang="zh-TW" sz="1600" b="1" dirty="0">
                <a:solidFill>
                  <a:srgbClr val="FF0066"/>
                </a:solidFill>
                <a:latin typeface="Segoe Print" panose="02000600000000000000" pitchFamily="2" charset="0"/>
              </a:rPr>
              <a:t>; (I had a) </a:t>
            </a:r>
            <a:r>
              <a:rPr lang="en-US" altLang="zh-TW" sz="1600" b="1" i="1" dirty="0">
                <a:solidFill>
                  <a:srgbClr val="FF0066"/>
                </a:solidFill>
                <a:latin typeface="Segoe Print" panose="02000600000000000000" pitchFamily="2" charset="0"/>
              </a:rPr>
              <a:t>Text from my uncle in</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Edinburgh </a:t>
            </a:r>
            <a:r>
              <a:rPr lang="en-US" altLang="zh-TW" sz="1600" b="1" dirty="0">
                <a:solidFill>
                  <a:srgbClr val="FF0066"/>
                </a:solidFill>
                <a:latin typeface="Segoe Print" panose="02000600000000000000" pitchFamily="2" charset="0"/>
              </a:rPr>
              <a:t>– (he) </a:t>
            </a:r>
            <a:r>
              <a:rPr lang="en-US" altLang="zh-TW" sz="1600" b="1" i="1" dirty="0">
                <a:solidFill>
                  <a:srgbClr val="FF0066"/>
                </a:solidFill>
                <a:latin typeface="Segoe Print" panose="02000600000000000000" pitchFamily="2" charset="0"/>
              </a:rPr>
              <a:t>has found me a job there for</a:t>
            </a:r>
            <a:r>
              <a:rPr lang="en-US" altLang="zh-TW" sz="1600" b="1" dirty="0">
                <a:solidFill>
                  <a:srgbClr val="FF0066"/>
                </a:solidFill>
                <a:latin typeface="Segoe Print" panose="02000600000000000000" pitchFamily="2" charset="0"/>
              </a:rPr>
              <a:t> (the) </a:t>
            </a:r>
            <a:r>
              <a:rPr lang="en-US" altLang="zh-TW" sz="1600" b="1" i="1" dirty="0">
                <a:solidFill>
                  <a:srgbClr val="FF0066"/>
                </a:solidFill>
                <a:latin typeface="Segoe Print" panose="02000600000000000000" pitchFamily="2" charset="0"/>
              </a:rPr>
              <a:t>summer!</a:t>
            </a:r>
          </a:p>
          <a:p>
            <a:pPr>
              <a:spcBef>
                <a:spcPts val="300"/>
              </a:spcBef>
            </a:pPr>
            <a:r>
              <a:rPr lang="en-US" altLang="zh-TW" sz="1600" b="1" dirty="0">
                <a:solidFill>
                  <a:srgbClr val="FF0066"/>
                </a:solidFill>
                <a:latin typeface="Segoe Print" panose="02000600000000000000" pitchFamily="2" charset="0"/>
              </a:rPr>
              <a:t>symbols: sweat from forehead face (after ‘Bangkok!!! In</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line 1); unhappy face (after ‘jetlagged’ and before full stop</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in line 4); blowing kisses face (after ‘L xx’ at end)</a:t>
            </a:r>
            <a:endParaRPr lang="zh-TW" altLang="en-US" sz="1600" b="1" dirty="0">
              <a:solidFill>
                <a:srgbClr val="FF0066"/>
              </a:solidFill>
              <a:latin typeface="Segoe Print" panose="02000600000000000000" pitchFamily="2" charset="0"/>
            </a:endParaRPr>
          </a:p>
        </p:txBody>
      </p:sp>
      <p:pic>
        <p:nvPicPr>
          <p:cNvPr id="5122" name="Picture 2"/>
          <p:cNvPicPr>
            <a:picLocks noChangeAspect="1" noChangeArrowheads="1"/>
          </p:cNvPicPr>
          <p:nvPr/>
        </p:nvPicPr>
        <p:blipFill>
          <a:blip r:embed="rId2" cstate="print"/>
          <a:srcRect/>
          <a:stretch>
            <a:fillRect/>
          </a:stretch>
        </p:blipFill>
        <p:spPr bwMode="auto">
          <a:xfrm>
            <a:off x="2488285" y="1269690"/>
            <a:ext cx="4167429" cy="1012477"/>
          </a:xfrm>
          <a:prstGeom prst="rect">
            <a:avLst/>
          </a:prstGeom>
          <a:noFill/>
          <a:ln w="9525">
            <a:noFill/>
            <a:miter lim="800000"/>
            <a:headEnd/>
            <a:tailEnd/>
          </a:ln>
        </p:spPr>
      </p:pic>
    </p:spTree>
    <p:extLst>
      <p:ext uri="{BB962C8B-B14F-4D97-AF65-F5344CB8AC3E}">
        <p14:creationId xmlns:p14="http://schemas.microsoft.com/office/powerpoint/2010/main" val="22576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5C6D248-CDD3-4A2B-A0D4-52B9777918DC}"/>
              </a:ext>
            </a:extLst>
          </p:cNvPr>
          <p:cNvSpPr/>
          <p:nvPr/>
        </p:nvSpPr>
        <p:spPr>
          <a:xfrm>
            <a:off x="304794" y="298175"/>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Look at this extract from the message. The words </a:t>
            </a:r>
            <a:r>
              <a:rPr lang="en-US" altLang="zh-TW" sz="2000" i="1" dirty="0">
                <a:latin typeface="Calibri" panose="020F0502020204030204" pitchFamily="34" charset="0"/>
              </a:rPr>
              <a:t>I</a:t>
            </a:r>
            <a:r>
              <a:rPr lang="en-US" altLang="zh-TW" sz="2000" dirty="0">
                <a:latin typeface="Calibri" panose="020F0502020204030204" pitchFamily="34" charset="0"/>
              </a:rPr>
              <a:t> and </a:t>
            </a:r>
            <a:r>
              <a:rPr lang="en-US" altLang="zh-TW" sz="2000" i="1" dirty="0">
                <a:latin typeface="Calibri" panose="020F0502020204030204" pitchFamily="34" charset="0"/>
              </a:rPr>
              <a:t>an</a:t>
            </a:r>
            <a:r>
              <a:rPr lang="en-US" altLang="zh-TW" sz="2000" dirty="0">
                <a:latin typeface="Calibri" panose="020F0502020204030204" pitchFamily="34" charset="0"/>
              </a:rPr>
              <a:t> are missing. Mark their position in the complete sentence.</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976189"/>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c</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Mark the places in the message where Lynne has missed out words. What are the words?</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id="{015303F5-F3EE-40A9-A61F-9690630D7A45}"/>
              </a:ext>
            </a:extLst>
          </p:cNvPr>
          <p:cNvSpPr/>
          <p:nvPr/>
        </p:nvSpPr>
        <p:spPr>
          <a:xfrm>
            <a:off x="698067" y="2004751"/>
            <a:ext cx="8125041" cy="646331"/>
          </a:xfrm>
          <a:prstGeom prst="rect">
            <a:avLst/>
          </a:prstGeom>
        </p:spPr>
        <p:txBody>
          <a:bodyPr wrap="square">
            <a:spAutoFit/>
          </a:bodyPr>
          <a:lstStyle/>
          <a:p>
            <a:r>
              <a:rPr lang="en-US" altLang="zh-TW" dirty="0">
                <a:solidFill>
                  <a:srgbClr val="FF0066"/>
                </a:solidFill>
                <a:latin typeface="Segoe Print" panose="02000600000000000000" pitchFamily="2" charset="0"/>
              </a:rPr>
              <a:t>Finally, </a:t>
            </a:r>
            <a:r>
              <a:rPr lang="en-US" altLang="zh-TW" b="1" dirty="0">
                <a:solidFill>
                  <a:srgbClr val="FF0066"/>
                </a:solidFill>
                <a:latin typeface="Segoe Print" panose="02000600000000000000" pitchFamily="2" charset="0"/>
              </a:rPr>
              <a:t>I</a:t>
            </a:r>
            <a:r>
              <a:rPr lang="en-US" altLang="zh-TW" dirty="0">
                <a:solidFill>
                  <a:srgbClr val="FF0066"/>
                </a:solidFill>
                <a:latin typeface="Segoe Print" panose="02000600000000000000" pitchFamily="2" charset="0"/>
              </a:rPr>
              <a:t> / </a:t>
            </a:r>
            <a:r>
              <a:rPr lang="en-US" altLang="zh-TW" b="1" dirty="0">
                <a:solidFill>
                  <a:srgbClr val="FF0066"/>
                </a:solidFill>
                <a:latin typeface="Segoe Print" panose="02000600000000000000" pitchFamily="2" charset="0"/>
              </a:rPr>
              <a:t>I </a:t>
            </a:r>
            <a:r>
              <a:rPr lang="en-US" altLang="zh-TW" dirty="0">
                <a:solidFill>
                  <a:srgbClr val="FF0066"/>
                </a:solidFill>
                <a:latin typeface="Segoe Print" panose="02000600000000000000" pitchFamily="2" charset="0"/>
              </a:rPr>
              <a:t>finally made it to London after </a:t>
            </a:r>
            <a:r>
              <a:rPr lang="en-US" altLang="zh-TW" b="1" dirty="0">
                <a:solidFill>
                  <a:srgbClr val="FF0066"/>
                </a:solidFill>
                <a:latin typeface="Segoe Print" panose="02000600000000000000" pitchFamily="2" charset="0"/>
              </a:rPr>
              <a:t>an</a:t>
            </a:r>
            <a:r>
              <a:rPr lang="en-US" altLang="zh-TW" dirty="0">
                <a:solidFill>
                  <a:srgbClr val="FF0066"/>
                </a:solidFill>
                <a:latin typeface="Segoe Print" panose="02000600000000000000" pitchFamily="2" charset="0"/>
              </a:rPr>
              <a:t> 18-hour delay in Bangkok!</a:t>
            </a:r>
            <a:endParaRPr lang="zh-TW" altLang="en-US" dirty="0">
              <a:solidFill>
                <a:srgbClr val="FF0066"/>
              </a:solidFill>
              <a:latin typeface="Segoe Print" panose="02000600000000000000" pitchFamily="2" charset="0"/>
            </a:endParaRPr>
          </a:p>
        </p:txBody>
      </p:sp>
      <p:sp>
        <p:nvSpPr>
          <p:cNvPr id="6" name="矩形 5">
            <a:extLst>
              <a:ext uri="{FF2B5EF4-FFF2-40B4-BE49-F238E27FC236}">
                <a16:creationId xmlns:a16="http://schemas.microsoft.com/office/drawing/2014/main" id="{EF22B241-C535-45C8-8EFE-C8376EAA23FB}"/>
              </a:ext>
            </a:extLst>
          </p:cNvPr>
          <p:cNvSpPr/>
          <p:nvPr/>
        </p:nvSpPr>
        <p:spPr>
          <a:xfrm>
            <a:off x="698067" y="3884336"/>
            <a:ext cx="7932185" cy="2031325"/>
          </a:xfrm>
          <a:prstGeom prst="rect">
            <a:avLst/>
          </a:prstGeom>
        </p:spPr>
        <p:txBody>
          <a:bodyPr wrap="square">
            <a:spAutoFit/>
          </a:bodyPr>
          <a:lstStyle/>
          <a:p>
            <a:r>
              <a:rPr lang="en-US" altLang="zh-TW" b="1" dirty="0">
                <a:solidFill>
                  <a:srgbClr val="FF0066"/>
                </a:solidFill>
                <a:latin typeface="Segoe Print" panose="02000600000000000000" pitchFamily="2" charset="0"/>
              </a:rPr>
              <a:t>(The) Weather here (is) awful but (the) people (are) fantastic. London (is) massive compared to Brisbane! So far (I) have: been shopping in Oxford Street, seen the Shard (wow!), done the Harry Potter tour (awesome!), (and) had a boat trip along the river. Then (I) slept all day &amp; night </a:t>
            </a:r>
            <a:r>
              <a:rPr lang="en-US" altLang="zh-TW" b="1" dirty="0" err="1">
                <a:solidFill>
                  <a:srgbClr val="FF0066"/>
                </a:solidFill>
                <a:latin typeface="Segoe Print" panose="02000600000000000000" pitchFamily="2" charset="0"/>
              </a:rPr>
              <a:t>cos</a:t>
            </a:r>
            <a:r>
              <a:rPr lang="en-US" altLang="zh-TW" b="1" dirty="0">
                <a:solidFill>
                  <a:srgbClr val="FF0066"/>
                </a:solidFill>
                <a:latin typeface="Segoe Print" panose="02000600000000000000" pitchFamily="2" charset="0"/>
              </a:rPr>
              <a:t> (I was) jetlagged. (I had a) Text from my uncle in Edinburgh – (he) has found me a job there for (the) summer! </a:t>
            </a:r>
            <a:r>
              <a:rPr lang="en-US" altLang="zh-TW" b="1" dirty="0" err="1">
                <a:solidFill>
                  <a:srgbClr val="FF0066"/>
                </a:solidFill>
                <a:latin typeface="Segoe Print" panose="02000600000000000000" pitchFamily="2" charset="0"/>
              </a:rPr>
              <a:t>Spk</a:t>
            </a:r>
            <a:r>
              <a:rPr lang="en-US" altLang="zh-TW" b="1" dirty="0">
                <a:solidFill>
                  <a:srgbClr val="FF0066"/>
                </a:solidFill>
                <a:latin typeface="Segoe Print" panose="02000600000000000000" pitchFamily="2" charset="0"/>
              </a:rPr>
              <a:t> (Speak / Let’s speak / We’ll speak) soon L xx</a:t>
            </a:r>
            <a:endParaRPr lang="zh-TW" altLang="en-US" b="1" dirty="0">
              <a:solidFill>
                <a:srgbClr val="FF0066"/>
              </a:solidFill>
              <a:latin typeface="Segoe Print" panose="02000600000000000000" pitchFamily="2" charset="0"/>
            </a:endParaRPr>
          </a:p>
        </p:txBody>
      </p:sp>
      <p:pic>
        <p:nvPicPr>
          <p:cNvPr id="6146" name="Picture 2"/>
          <p:cNvPicPr>
            <a:picLocks noChangeAspect="1" noChangeArrowheads="1"/>
          </p:cNvPicPr>
          <p:nvPr/>
        </p:nvPicPr>
        <p:blipFill>
          <a:blip r:embed="rId2" cstate="print"/>
          <a:srcRect/>
          <a:stretch>
            <a:fillRect/>
          </a:stretch>
        </p:blipFill>
        <p:spPr bwMode="auto">
          <a:xfrm>
            <a:off x="729465" y="1129444"/>
            <a:ext cx="5198724" cy="702247"/>
          </a:xfrm>
          <a:prstGeom prst="rect">
            <a:avLst/>
          </a:prstGeom>
          <a:noFill/>
          <a:ln w="9525">
            <a:noFill/>
            <a:miter lim="800000"/>
            <a:headEnd/>
            <a:tailEnd/>
          </a:ln>
        </p:spPr>
      </p:pic>
    </p:spTree>
    <p:extLst>
      <p:ext uri="{BB962C8B-B14F-4D97-AF65-F5344CB8AC3E}">
        <p14:creationId xmlns:p14="http://schemas.microsoft.com/office/powerpoint/2010/main" val="24502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284183"/>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d </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Rewrite the sentences in full.</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7EA9F9FF-A13A-4FA3-8433-34DD64DD5D8D}"/>
              </a:ext>
            </a:extLst>
          </p:cNvPr>
          <p:cNvSpPr/>
          <p:nvPr/>
        </p:nvSpPr>
        <p:spPr>
          <a:xfrm>
            <a:off x="673106" y="742021"/>
            <a:ext cx="8130549"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city massive &amp; noisy!</a:t>
            </a:r>
          </a:p>
          <a:p>
            <a:pPr marL="363538" indent="-363538">
              <a:spcBef>
                <a:spcPts val="600"/>
              </a:spcBef>
            </a:pPr>
            <a:r>
              <a:rPr lang="en-US" altLang="zh-TW" sz="2000" dirty="0">
                <a:latin typeface="Calibri" panose="020F0502020204030204" pitchFamily="34" charset="0"/>
              </a:rPr>
              <a:t>2 	not got theatre tickets </a:t>
            </a:r>
            <a:r>
              <a:rPr lang="en-US" altLang="zh-TW" sz="2000" dirty="0" err="1">
                <a:latin typeface="Calibri" panose="020F0502020204030204" pitchFamily="34" charset="0"/>
              </a:rPr>
              <a:t>cos</a:t>
            </a:r>
            <a:r>
              <a:rPr lang="en-US" altLang="zh-TW" sz="2000" dirty="0">
                <a:latin typeface="Calibri" panose="020F0502020204030204" pitchFamily="34" charset="0"/>
              </a:rPr>
              <a:t> fully booked</a:t>
            </a:r>
          </a:p>
          <a:p>
            <a:pPr marL="363538" indent="-363538">
              <a:spcBef>
                <a:spcPts val="600"/>
              </a:spcBef>
            </a:pPr>
            <a:r>
              <a:rPr lang="en-US" altLang="zh-TW" sz="2000" dirty="0">
                <a:latin typeface="Calibri" panose="020F0502020204030204" pitchFamily="34" charset="0"/>
              </a:rPr>
              <a:t>3 	been visiting Tower of London – scary!</a:t>
            </a:r>
          </a:p>
          <a:p>
            <a:pPr marL="363538" indent="-363538">
              <a:spcBef>
                <a:spcPts val="600"/>
              </a:spcBef>
            </a:pPr>
            <a:r>
              <a:rPr lang="en-US" altLang="zh-TW" sz="2000" dirty="0">
                <a:latin typeface="Calibri" panose="020F0502020204030204" pitchFamily="34" charset="0"/>
              </a:rPr>
              <a:t>4 	took </a:t>
            </a:r>
            <a:r>
              <a:rPr lang="en-US" altLang="zh-TW" sz="2000" dirty="0" err="1">
                <a:latin typeface="Calibri" panose="020F0502020204030204" pitchFamily="34" charset="0"/>
              </a:rPr>
              <a:t>selfies</a:t>
            </a:r>
            <a:r>
              <a:rPr lang="en-US" altLang="zh-TW" sz="2000" dirty="0">
                <a:latin typeface="Calibri" panose="020F0502020204030204" pitchFamily="34" charset="0"/>
              </a:rPr>
              <a:t> (lots) on Oxford St</a:t>
            </a:r>
          </a:p>
          <a:p>
            <a:pPr marL="363538" indent="-363538">
              <a:spcBef>
                <a:spcPts val="600"/>
              </a:spcBef>
            </a:pPr>
            <a:r>
              <a:rPr lang="en-US" altLang="zh-TW" sz="2000" dirty="0">
                <a:latin typeface="Calibri" panose="020F0502020204030204" pitchFamily="34" charset="0"/>
              </a:rPr>
              <a:t>5 	can’t understand London accent (trying!)</a:t>
            </a:r>
          </a:p>
          <a:p>
            <a:pPr marL="363538" indent="-363538">
              <a:spcBef>
                <a:spcPts val="600"/>
              </a:spcBef>
            </a:pPr>
            <a:r>
              <a:rPr lang="en-US" altLang="zh-TW" sz="2000" dirty="0">
                <a:latin typeface="Calibri" panose="020F0502020204030204" pitchFamily="34" charset="0"/>
              </a:rPr>
              <a:t>6 	text from Jo – arriving Sunday</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2DDDB87F-D284-4A34-9FB8-0FABD612F083}"/>
              </a:ext>
            </a:extLst>
          </p:cNvPr>
          <p:cNvSpPr/>
          <p:nvPr/>
        </p:nvSpPr>
        <p:spPr>
          <a:xfrm>
            <a:off x="690662" y="3217488"/>
            <a:ext cx="8103379" cy="2564805"/>
          </a:xfrm>
          <a:prstGeom prst="rect">
            <a:avLst/>
          </a:prstGeom>
        </p:spPr>
        <p:txBody>
          <a:bodyPr wrap="square">
            <a:spAutoFit/>
          </a:bodyPr>
          <a:lstStyle/>
          <a:p>
            <a:pPr marL="360363" indent="-360363">
              <a:spcBef>
                <a:spcPts val="400"/>
              </a:spcBef>
            </a:pPr>
            <a:r>
              <a:rPr lang="en-US" altLang="zh-TW" b="1" dirty="0">
                <a:solidFill>
                  <a:srgbClr val="FF0066"/>
                </a:solidFill>
                <a:latin typeface="Segoe Print" panose="02000600000000000000" pitchFamily="2" charset="0"/>
              </a:rPr>
              <a:t>1 	The city is massive and noisy!</a:t>
            </a:r>
          </a:p>
          <a:p>
            <a:pPr marL="360363" indent="-360363">
              <a:spcBef>
                <a:spcPts val="400"/>
              </a:spcBef>
            </a:pPr>
            <a:r>
              <a:rPr lang="en-US" altLang="zh-TW" b="1" dirty="0">
                <a:solidFill>
                  <a:srgbClr val="FF0066"/>
                </a:solidFill>
                <a:latin typeface="Segoe Print" panose="02000600000000000000" pitchFamily="2" charset="0"/>
              </a:rPr>
              <a:t>2 	I haven’t got any theatre tickets because the theatre was fully booked.</a:t>
            </a:r>
          </a:p>
          <a:p>
            <a:pPr marL="360363" indent="-360363">
              <a:spcBef>
                <a:spcPts val="400"/>
              </a:spcBef>
            </a:pPr>
            <a:r>
              <a:rPr lang="en-US" altLang="zh-TW" b="1" dirty="0">
                <a:solidFill>
                  <a:srgbClr val="FF0066"/>
                </a:solidFill>
                <a:latin typeface="Segoe Print" panose="02000600000000000000" pitchFamily="2" charset="0"/>
              </a:rPr>
              <a:t>3 	I've been visiting the Tower of London – it’s scary!</a:t>
            </a:r>
          </a:p>
          <a:p>
            <a:pPr marL="360363" indent="-360363">
              <a:spcBef>
                <a:spcPts val="400"/>
              </a:spcBef>
            </a:pPr>
            <a:r>
              <a:rPr lang="en-US" altLang="zh-TW" b="1" dirty="0">
                <a:solidFill>
                  <a:srgbClr val="FF0066"/>
                </a:solidFill>
                <a:latin typeface="Segoe Print" panose="02000600000000000000" pitchFamily="2" charset="0"/>
              </a:rPr>
              <a:t>4 	I took lots of </a:t>
            </a:r>
            <a:r>
              <a:rPr lang="en-US" altLang="zh-TW" b="1" dirty="0" err="1">
                <a:solidFill>
                  <a:srgbClr val="FF0066"/>
                </a:solidFill>
                <a:latin typeface="Segoe Print" panose="02000600000000000000" pitchFamily="2" charset="0"/>
              </a:rPr>
              <a:t>selfies</a:t>
            </a:r>
            <a:r>
              <a:rPr lang="en-US" altLang="zh-TW" b="1" dirty="0">
                <a:solidFill>
                  <a:srgbClr val="FF0066"/>
                </a:solidFill>
                <a:latin typeface="Segoe Print" panose="02000600000000000000" pitchFamily="2" charset="0"/>
              </a:rPr>
              <a:t> on Oxford Street.</a:t>
            </a:r>
          </a:p>
          <a:p>
            <a:pPr marL="360363" indent="-360363">
              <a:spcBef>
                <a:spcPts val="400"/>
              </a:spcBef>
            </a:pPr>
            <a:r>
              <a:rPr lang="en-US" altLang="zh-TW" b="1" dirty="0">
                <a:solidFill>
                  <a:srgbClr val="FF0066"/>
                </a:solidFill>
                <a:latin typeface="Segoe Print" panose="02000600000000000000" pitchFamily="2" charset="0"/>
              </a:rPr>
              <a:t>5 	I can’t understand the London accent, though/but I‘m trying (to)! / I‘m trying to understand the London accent, but I can’t.</a:t>
            </a:r>
          </a:p>
          <a:p>
            <a:pPr marL="360363" indent="-360363">
              <a:spcBef>
                <a:spcPts val="400"/>
              </a:spcBef>
            </a:pPr>
            <a:r>
              <a:rPr lang="en-US" altLang="zh-TW" b="1" dirty="0">
                <a:solidFill>
                  <a:srgbClr val="FF0066"/>
                </a:solidFill>
                <a:latin typeface="Segoe Print" panose="02000600000000000000" pitchFamily="2" charset="0"/>
              </a:rPr>
              <a:t>6 	I had a text from Jo – she’s arriving on Sunday.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81868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left)">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left)">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left)">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284183"/>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e </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Rewrite the sentences. Miss out words where possible.</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7EA9F9FF-A13A-4FA3-8433-34DD64DD5D8D}"/>
              </a:ext>
            </a:extLst>
          </p:cNvPr>
          <p:cNvSpPr/>
          <p:nvPr/>
        </p:nvSpPr>
        <p:spPr>
          <a:xfrm>
            <a:off x="673106" y="742021"/>
            <a:ext cx="8130549"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The weather is wet and it has been very cold sometimes.</a:t>
            </a:r>
          </a:p>
          <a:p>
            <a:pPr marL="363538" indent="-363538">
              <a:spcBef>
                <a:spcPts val="600"/>
              </a:spcBef>
            </a:pPr>
            <a:r>
              <a:rPr lang="en-US" altLang="zh-TW" sz="2000" dirty="0">
                <a:latin typeface="Calibri" panose="020F0502020204030204" pitchFamily="34" charset="0"/>
              </a:rPr>
              <a:t>2 	I’ve been touring all the typical places – it’s exhausting!</a:t>
            </a:r>
          </a:p>
          <a:p>
            <a:pPr marL="363538" indent="-363538">
              <a:spcBef>
                <a:spcPts val="600"/>
              </a:spcBef>
            </a:pPr>
            <a:r>
              <a:rPr lang="en-US" altLang="zh-TW" sz="2000" dirty="0">
                <a:latin typeface="Calibri" panose="020F0502020204030204" pitchFamily="34" charset="0"/>
              </a:rPr>
              <a:t>3 	The people here are very kind and they have helped me a lot.</a:t>
            </a:r>
          </a:p>
          <a:p>
            <a:pPr marL="363538" indent="-363538">
              <a:spcBef>
                <a:spcPts val="600"/>
              </a:spcBef>
            </a:pPr>
            <a:r>
              <a:rPr lang="en-US" altLang="zh-TW" sz="2000" dirty="0">
                <a:latin typeface="Calibri" panose="020F0502020204030204" pitchFamily="34" charset="0"/>
              </a:rPr>
              <a:t>4 	I took some photos of some pigeons – they’re everywhere!</a:t>
            </a:r>
          </a:p>
          <a:p>
            <a:pPr marL="363538" indent="-363538">
              <a:spcBef>
                <a:spcPts val="600"/>
              </a:spcBef>
            </a:pPr>
            <a:r>
              <a:rPr lang="en-US" altLang="zh-TW" sz="2000" dirty="0">
                <a:latin typeface="Calibri" panose="020F0502020204030204" pitchFamily="34" charset="0"/>
              </a:rPr>
              <a:t>5 	I haven’t heard anything from Anton yet.</a:t>
            </a:r>
          </a:p>
          <a:p>
            <a:pPr marL="363538" indent="-363538">
              <a:spcBef>
                <a:spcPts val="600"/>
              </a:spcBef>
            </a:pPr>
            <a:r>
              <a:rPr lang="en-US" altLang="zh-TW" sz="2000" dirty="0">
                <a:latin typeface="Calibri" panose="020F0502020204030204" pitchFamily="34" charset="0"/>
              </a:rPr>
              <a:t>6 	I’m getting a bus up to Edinburgh because flying is too expensive.</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2DDDB87F-D284-4A34-9FB8-0FABD612F083}"/>
              </a:ext>
            </a:extLst>
          </p:cNvPr>
          <p:cNvSpPr/>
          <p:nvPr/>
        </p:nvSpPr>
        <p:spPr>
          <a:xfrm>
            <a:off x="697321" y="3132620"/>
            <a:ext cx="7704306" cy="1946687"/>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1 	Weather wet &amp; very cold.</a:t>
            </a:r>
          </a:p>
          <a:p>
            <a:pPr marL="360363" indent="-360363">
              <a:spcBef>
                <a:spcPts val="300"/>
              </a:spcBef>
            </a:pPr>
            <a:r>
              <a:rPr lang="en-US" altLang="zh-TW" b="1" dirty="0">
                <a:solidFill>
                  <a:srgbClr val="FF0066"/>
                </a:solidFill>
                <a:latin typeface="Segoe Print" panose="02000600000000000000" pitchFamily="2" charset="0"/>
              </a:rPr>
              <a:t>2 	Been touring typical places – exhausting!</a:t>
            </a:r>
          </a:p>
          <a:p>
            <a:pPr marL="360363" indent="-360363">
              <a:spcBef>
                <a:spcPts val="300"/>
              </a:spcBef>
            </a:pPr>
            <a:r>
              <a:rPr lang="en-US" altLang="zh-TW" b="1" dirty="0">
                <a:solidFill>
                  <a:srgbClr val="FF0066"/>
                </a:solidFill>
                <a:latin typeface="Segoe Print" panose="02000600000000000000" pitchFamily="2" charset="0"/>
              </a:rPr>
              <a:t>3 	People here very kind &amp; have helped a lot.</a:t>
            </a:r>
          </a:p>
          <a:p>
            <a:pPr marL="360363" indent="-360363">
              <a:spcBef>
                <a:spcPts val="300"/>
              </a:spcBef>
            </a:pPr>
            <a:r>
              <a:rPr lang="en-US" altLang="zh-TW" b="1" dirty="0">
                <a:solidFill>
                  <a:srgbClr val="FF0066"/>
                </a:solidFill>
                <a:latin typeface="Segoe Print" panose="02000600000000000000" pitchFamily="2" charset="0"/>
              </a:rPr>
              <a:t>4 	Pigeons everywhere! Took photos.</a:t>
            </a:r>
          </a:p>
          <a:p>
            <a:pPr marL="360363" indent="-360363">
              <a:spcBef>
                <a:spcPts val="300"/>
              </a:spcBef>
            </a:pPr>
            <a:r>
              <a:rPr lang="en-US" altLang="zh-TW" b="1" dirty="0">
                <a:solidFill>
                  <a:srgbClr val="FF0066"/>
                </a:solidFill>
                <a:latin typeface="Segoe Print" panose="02000600000000000000" pitchFamily="2" charset="0"/>
              </a:rPr>
              <a:t>5 	Not heard from Anton yet.</a:t>
            </a:r>
          </a:p>
          <a:p>
            <a:pPr marL="360363" indent="-360363">
              <a:spcBef>
                <a:spcPts val="300"/>
              </a:spcBef>
            </a:pPr>
            <a:r>
              <a:rPr lang="en-US" altLang="zh-TW" b="1" dirty="0">
                <a:solidFill>
                  <a:srgbClr val="FF0066"/>
                </a:solidFill>
                <a:latin typeface="Segoe Print" panose="02000600000000000000" pitchFamily="2" charset="0"/>
              </a:rPr>
              <a:t>6 	Getting bus to Edinburgh </a:t>
            </a:r>
            <a:r>
              <a:rPr lang="en-US" altLang="zh-TW" b="1" dirty="0" err="1">
                <a:solidFill>
                  <a:srgbClr val="FF0066"/>
                </a:solidFill>
                <a:latin typeface="Segoe Print" panose="02000600000000000000" pitchFamily="2" charset="0"/>
              </a:rPr>
              <a:t>cos</a:t>
            </a:r>
            <a:r>
              <a:rPr lang="en-US" altLang="zh-TW" b="1" dirty="0">
                <a:solidFill>
                  <a:srgbClr val="FF0066"/>
                </a:solidFill>
                <a:latin typeface="Segoe Print" panose="02000600000000000000" pitchFamily="2" charset="0"/>
              </a:rPr>
              <a:t> flying expensive.</a:t>
            </a:r>
            <a:endParaRPr lang="zh-TW" altLang="en-US" b="1" dirty="0">
              <a:solidFill>
                <a:srgbClr val="FF0066"/>
              </a:solidFill>
              <a:latin typeface="Segoe Print" panose="02000600000000000000" pitchFamily="2" charset="0"/>
            </a:endParaRPr>
          </a:p>
        </p:txBody>
      </p:sp>
      <p:sp>
        <p:nvSpPr>
          <p:cNvPr id="6" name="矩形 5">
            <a:extLst>
              <a:ext uri="{FF2B5EF4-FFF2-40B4-BE49-F238E27FC236}">
                <a16:creationId xmlns:a16="http://schemas.microsoft.com/office/drawing/2014/main" id="{60885D0D-3F33-437E-B1C7-F3E790C6505D}"/>
              </a:ext>
            </a:extLst>
          </p:cNvPr>
          <p:cNvSpPr/>
          <p:nvPr/>
        </p:nvSpPr>
        <p:spPr>
          <a:xfrm>
            <a:off x="304908" y="5108695"/>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Choose a place you have visited or would like to visit. Make notes. Use the questions in Exercise 1 as a guide.</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81868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left)">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left)">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left)">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284183"/>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Decide who to write to. Write a message of about 75 words describing your trip. Use some of the features of informal style from Exercise 2a and miss out words which are not necessary.</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60885D0D-3F33-437E-B1C7-F3E790C6505D}"/>
              </a:ext>
            </a:extLst>
          </p:cNvPr>
          <p:cNvSpPr/>
          <p:nvPr/>
        </p:nvSpPr>
        <p:spPr>
          <a:xfrm>
            <a:off x="304908" y="3605894"/>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Tell your partner about the message you have received.</a:t>
            </a:r>
            <a:endParaRPr lang="zh-TW" altLang="en-US" sz="2000" dirty="0">
              <a:latin typeface="Calibri" panose="020F0502020204030204" pitchFamily="34" charset="0"/>
            </a:endParaRPr>
          </a:p>
        </p:txBody>
      </p:sp>
      <p:sp>
        <p:nvSpPr>
          <p:cNvPr id="7" name="矩形 6">
            <a:extLst>
              <a:ext uri="{FF2B5EF4-FFF2-40B4-BE49-F238E27FC236}">
                <a16:creationId xmlns:a16="http://schemas.microsoft.com/office/drawing/2014/main" id="{A5E56244-0673-4317-A45D-FF8041ECA4A1}"/>
              </a:ext>
            </a:extLst>
          </p:cNvPr>
          <p:cNvSpPr/>
          <p:nvPr/>
        </p:nvSpPr>
        <p:spPr>
          <a:xfrm>
            <a:off x="304909" y="156864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Send your message to someone in your class. Then read the message you have received. Use these questions to check your classmate’s message.</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65AB5F06-3F37-45BA-B086-C3427E95FA02}"/>
              </a:ext>
            </a:extLst>
          </p:cNvPr>
          <p:cNvSpPr/>
          <p:nvPr/>
        </p:nvSpPr>
        <p:spPr>
          <a:xfrm>
            <a:off x="666521" y="4098267"/>
            <a:ext cx="8127520" cy="784830"/>
          </a:xfrm>
          <a:prstGeom prst="rect">
            <a:avLst/>
          </a:prstGeom>
        </p:spPr>
        <p:txBody>
          <a:bodyPr wrap="square">
            <a:spAutoFit/>
          </a:bodyPr>
          <a:lstStyle/>
          <a:p>
            <a:pPr marL="360363" indent="-360363">
              <a:lnSpc>
                <a:spcPts val="2700"/>
              </a:lnSpc>
            </a:pPr>
            <a:r>
              <a:rPr lang="en-US" altLang="zh-TW" sz="2000" i="1" dirty="0">
                <a:solidFill>
                  <a:srgbClr val="0080FF"/>
                </a:solidFill>
                <a:latin typeface="Calibri" panose="020F0502020204030204" pitchFamily="34" charset="0"/>
              </a:rPr>
              <a:t>A: 	I got a message from Daisuke the other day.</a:t>
            </a:r>
          </a:p>
          <a:p>
            <a:pPr marL="360363" indent="-360363">
              <a:lnSpc>
                <a:spcPts val="2700"/>
              </a:lnSpc>
            </a:pPr>
            <a:r>
              <a:rPr lang="en-US" altLang="zh-TW" sz="2000" i="1" dirty="0">
                <a:solidFill>
                  <a:srgbClr val="0080FF"/>
                </a:solidFill>
                <a:latin typeface="Calibri" panose="020F0502020204030204" pitchFamily="34" charset="0"/>
              </a:rPr>
              <a:t>B: 	Oh! How’s he getting on?</a:t>
            </a:r>
            <a:endParaRPr lang="zh-TW" altLang="en-US" sz="2000" i="1" dirty="0">
              <a:solidFill>
                <a:srgbClr val="0080FF"/>
              </a:solidFill>
              <a:latin typeface="Calibri" panose="020F0502020204030204" pitchFamily="34" charset="0"/>
            </a:endParaRPr>
          </a:p>
        </p:txBody>
      </p:sp>
      <p:sp>
        <p:nvSpPr>
          <p:cNvPr id="12" name="矩形 11">
            <a:extLst>
              <a:ext uri="{FF2B5EF4-FFF2-40B4-BE49-F238E27FC236}">
                <a16:creationId xmlns:a16="http://schemas.microsoft.com/office/drawing/2014/main" id="{65AB5F06-3F37-45BA-B086-C3427E95FA02}"/>
              </a:ext>
            </a:extLst>
          </p:cNvPr>
          <p:cNvSpPr/>
          <p:nvPr/>
        </p:nvSpPr>
        <p:spPr>
          <a:xfrm>
            <a:off x="647066" y="2371945"/>
            <a:ext cx="8127520" cy="784830"/>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 	Is everything clearly expressed?</a:t>
            </a:r>
          </a:p>
          <a:p>
            <a:pPr marL="363538" indent="-363538">
              <a:spcBef>
                <a:spcPts val="600"/>
              </a:spcBef>
            </a:pPr>
            <a:r>
              <a:rPr lang="en-US" altLang="zh-TW" sz="2000" dirty="0">
                <a:latin typeface="Calibri" panose="020F0502020204030204" pitchFamily="34" charset="0"/>
              </a:rPr>
              <a:t>• 	Are there any sections you do not understand?</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818688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countries or cities have you been to? Find people in your class who have had similar experiences to you.</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8-p. 93</a:t>
            </a:r>
            <a:endParaRPr lang="zh-TW" altLang="en-US" sz="1200" b="1" dirty="0">
              <a:solidFill>
                <a:schemeClr val="tx1">
                  <a:lumMod val="50000"/>
                  <a:lumOff val="50000"/>
                </a:schemeClr>
              </a:solidFill>
              <a:latin typeface="Calibri" panose="020F0502020204030204" pitchFamily="34" charset="0"/>
            </a:endParaRPr>
          </a:p>
        </p:txBody>
      </p:sp>
      <p:sp>
        <p:nvSpPr>
          <p:cNvPr id="30" name="矩形 29">
            <a:extLst>
              <a:ext uri="{FF2B5EF4-FFF2-40B4-BE49-F238E27FC236}">
                <a16:creationId xmlns:a16="http://schemas.microsoft.com/office/drawing/2014/main" id="{6DCF3B10-AA4C-454D-A4E3-C87A88555371}"/>
              </a:ext>
            </a:extLst>
          </p:cNvPr>
          <p:cNvSpPr/>
          <p:nvPr/>
        </p:nvSpPr>
        <p:spPr>
          <a:xfrm>
            <a:off x="765045" y="1123999"/>
            <a:ext cx="5411659" cy="1169551"/>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Have you been to Vietnam?</a:t>
            </a:r>
          </a:p>
          <a:p>
            <a:pPr marL="360363" indent="-360363">
              <a:spcBef>
                <a:spcPts val="600"/>
              </a:spcBef>
            </a:pPr>
            <a:r>
              <a:rPr lang="en-US" altLang="zh-TW" sz="2000" i="1" dirty="0">
                <a:solidFill>
                  <a:srgbClr val="0080FF"/>
                </a:solidFill>
                <a:latin typeface="Calibri" panose="020F0502020204030204" pitchFamily="34" charset="0"/>
              </a:rPr>
              <a:t>B: 	Yes, we had a holiday there last year.</a:t>
            </a:r>
          </a:p>
          <a:p>
            <a:pPr marL="360363" indent="-360363">
              <a:spcBef>
                <a:spcPts val="600"/>
              </a:spcBef>
            </a:pPr>
            <a:r>
              <a:rPr lang="en-US" altLang="zh-TW" sz="2000" i="1" dirty="0">
                <a:solidFill>
                  <a:srgbClr val="0080FF"/>
                </a:solidFill>
                <a:latin typeface="Calibri" panose="020F0502020204030204" pitchFamily="34" charset="0"/>
              </a:rPr>
              <a:t>A: 	Me too! Where did you go?</a:t>
            </a:r>
            <a:endParaRPr lang="zh-TW" altLang="en-US" sz="2000" i="1" dirty="0">
              <a:solidFill>
                <a:srgbClr val="0080FF"/>
              </a:solidFill>
              <a:latin typeface="Calibri" panose="020F0502020204030204" pitchFamily="34" charset="0"/>
            </a:endParaRPr>
          </a:p>
        </p:txBody>
      </p:sp>
    </p:spTree>
    <p:extLst>
      <p:ext uri="{BB962C8B-B14F-4D97-AF65-F5344CB8AC3E}">
        <p14:creationId xmlns:p14="http://schemas.microsoft.com/office/powerpoint/2010/main" val="2361528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8f</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Questions and answers</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8f-p. 103</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4" y="1776184"/>
            <a:ext cx="4839828" cy="163121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You’re going to watch two videos in which National Geographic Explorers give their personal answers to questions. Before you watch, discuss these questions.</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097389"/>
            <a:ext cx="839562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Before you watch</a:t>
            </a:r>
            <a:endParaRPr lang="zh-TW" altLang="en-US" sz="3200" dirty="0">
              <a:solidFill>
                <a:srgbClr val="E60000"/>
              </a:solidFill>
              <a:latin typeface="Calibri" panose="020F0502020204030204" pitchFamily="34" charset="0"/>
            </a:endParaRPr>
          </a:p>
        </p:txBody>
      </p:sp>
      <p:grpSp>
        <p:nvGrpSpPr>
          <p:cNvPr id="19" name="群組 18">
            <a:extLst>
              <a:ext uri="{FF2B5EF4-FFF2-40B4-BE49-F238E27FC236}">
                <a16:creationId xmlns:a16="http://schemas.microsoft.com/office/drawing/2014/main" id="{3E91A1CB-4D90-4C1D-8CE8-2F85AE0E9924}"/>
              </a:ext>
            </a:extLst>
          </p:cNvPr>
          <p:cNvGrpSpPr/>
          <p:nvPr/>
        </p:nvGrpSpPr>
        <p:grpSpPr>
          <a:xfrm>
            <a:off x="8022817" y="185097"/>
            <a:ext cx="828000" cy="828000"/>
            <a:chOff x="5059555" y="183493"/>
            <a:chExt cx="828000" cy="828000"/>
          </a:xfrm>
        </p:grpSpPr>
        <p:sp>
          <p:nvSpPr>
            <p:cNvPr id="6" name="矩形: 圓角 5">
              <a:extLst>
                <a:ext uri="{FF2B5EF4-FFF2-40B4-BE49-F238E27FC236}">
                  <a16:creationId xmlns:a16="http://schemas.microsoft.com/office/drawing/2014/main" id="{E124ADD5-DFF1-4124-8979-EA3D88E27C1A}"/>
                </a:ext>
              </a:extLst>
            </p:cNvPr>
            <p:cNvSpPr/>
            <p:nvPr/>
          </p:nvSpPr>
          <p:spPr>
            <a:xfrm>
              <a:off x="5181600" y="450194"/>
              <a:ext cx="413655" cy="3156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梯形 10">
              <a:extLst>
                <a:ext uri="{FF2B5EF4-FFF2-40B4-BE49-F238E27FC236}">
                  <a16:creationId xmlns:a16="http://schemas.microsoft.com/office/drawing/2014/main" id="{4C53D06B-F6BC-4281-B06C-E78C64DB2B08}"/>
                </a:ext>
              </a:extLst>
            </p:cNvPr>
            <p:cNvSpPr/>
            <p:nvPr/>
          </p:nvSpPr>
          <p:spPr>
            <a:xfrm rot="16200000">
              <a:off x="5597999" y="512681"/>
              <a:ext cx="238602" cy="170255"/>
            </a:xfrm>
            <a:prstGeom prst="trapezoid">
              <a:avLst>
                <a:gd name="adj" fmla="val 279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A749373A-0F78-499D-B972-CC253775922E}"/>
                </a:ext>
              </a:extLst>
            </p:cNvPr>
            <p:cNvSpPr/>
            <p:nvPr/>
          </p:nvSpPr>
          <p:spPr>
            <a:xfrm>
              <a:off x="5059555" y="183493"/>
              <a:ext cx="828000" cy="82800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矩形 14">
            <a:extLst>
              <a:ext uri="{FF2B5EF4-FFF2-40B4-BE49-F238E27FC236}">
                <a16:creationId xmlns:a16="http://schemas.microsoft.com/office/drawing/2014/main" id="{AE593240-47B2-49C6-9842-FB4F96487C44}"/>
              </a:ext>
            </a:extLst>
          </p:cNvPr>
          <p:cNvSpPr/>
          <p:nvPr/>
        </p:nvSpPr>
        <p:spPr>
          <a:xfrm>
            <a:off x="5340485" y="5556473"/>
            <a:ext cx="3457904"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Cory Richards on the Cordillera Blanca in Peru</a:t>
            </a:r>
          </a:p>
        </p:txBody>
      </p:sp>
      <p:pic>
        <p:nvPicPr>
          <p:cNvPr id="7170" name="Picture 2"/>
          <p:cNvPicPr>
            <a:picLocks noChangeAspect="1" noChangeArrowheads="1"/>
          </p:cNvPicPr>
          <p:nvPr/>
        </p:nvPicPr>
        <p:blipFill>
          <a:blip r:embed="rId3" cstate="print"/>
          <a:srcRect/>
          <a:stretch>
            <a:fillRect/>
          </a:stretch>
        </p:blipFill>
        <p:spPr bwMode="auto">
          <a:xfrm>
            <a:off x="5340485" y="1301527"/>
            <a:ext cx="3632939" cy="4211746"/>
          </a:xfrm>
          <a:prstGeom prst="rect">
            <a:avLst/>
          </a:prstGeom>
          <a:noFill/>
          <a:ln w="9525">
            <a:noFill/>
            <a:miter lim="800000"/>
            <a:headEnd/>
            <a:tailEnd/>
          </a:ln>
        </p:spPr>
      </p:pic>
      <p:sp>
        <p:nvSpPr>
          <p:cNvPr id="17" name="矩形 16">
            <a:extLst>
              <a:ext uri="{FF2B5EF4-FFF2-40B4-BE49-F238E27FC236}">
                <a16:creationId xmlns:a16="http://schemas.microsoft.com/office/drawing/2014/main" id="{ED924450-9D5C-4039-A910-E8EB2DF8C859}"/>
              </a:ext>
            </a:extLst>
          </p:cNvPr>
          <p:cNvSpPr/>
          <p:nvPr/>
        </p:nvSpPr>
        <p:spPr>
          <a:xfrm>
            <a:off x="667808" y="3469185"/>
            <a:ext cx="4672677" cy="209288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What kind of work do explorers do? Where do they work?</a:t>
            </a:r>
          </a:p>
          <a:p>
            <a:pPr marL="363538" indent="-363538">
              <a:spcBef>
                <a:spcPts val="600"/>
              </a:spcBef>
            </a:pPr>
            <a:r>
              <a:rPr lang="en-US" altLang="zh-TW" sz="2000" dirty="0">
                <a:latin typeface="Calibri" panose="020F0502020204030204" pitchFamily="34" charset="0"/>
              </a:rPr>
              <a:t>2 	What items might they need to take with them when they’re exploring?</a:t>
            </a:r>
          </a:p>
          <a:p>
            <a:pPr marL="363538" indent="-363538">
              <a:spcBef>
                <a:spcPts val="600"/>
              </a:spcBef>
            </a:pPr>
            <a:r>
              <a:rPr lang="en-US" altLang="zh-TW" sz="2000" dirty="0">
                <a:latin typeface="Calibri" panose="020F0502020204030204" pitchFamily="34" charset="0"/>
              </a:rPr>
              <a:t>3 	Why do you think people become explorers?</a:t>
            </a:r>
            <a:endParaRPr lang="zh-TW" altLang="en-US" sz="2000" dirty="0">
              <a:latin typeface="Calibri" panose="020F0502020204030204" pitchFamily="34" charset="0"/>
            </a:endParaRPr>
          </a:p>
        </p:txBody>
      </p:sp>
      <p:sp>
        <p:nvSpPr>
          <p:cNvPr id="20" name="矩形 19">
            <a:extLst>
              <a:ext uri="{FF2B5EF4-FFF2-40B4-BE49-F238E27FC236}">
                <a16:creationId xmlns:a16="http://schemas.microsoft.com/office/drawing/2014/main" id="{40637E60-9EBC-476F-AD69-FCB1ED10D85B}"/>
              </a:ext>
            </a:extLst>
          </p:cNvPr>
          <p:cNvSpPr/>
          <p:nvPr/>
        </p:nvSpPr>
        <p:spPr>
          <a:xfrm>
            <a:off x="1007303" y="5608315"/>
            <a:ext cx="3448457"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p14="http://schemas.microsoft.com/office/powerpoint/2010/main" val="168492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0637E60-9EBC-476F-AD69-FCB1ED10D85B}"/>
              </a:ext>
            </a:extLst>
          </p:cNvPr>
          <p:cNvSpPr/>
          <p:nvPr/>
        </p:nvSpPr>
        <p:spPr>
          <a:xfrm>
            <a:off x="466839" y="1036919"/>
            <a:ext cx="8285275" cy="4201150"/>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1 	They travel the world and go to places other people don’t go to. They do research, they find out about unknown areas, and they are often involved with the conservation of plants, wildlife, and the way of life of traditional people and their languages. They take photos and make films. They often work outdoors in dangerous and inhospitable places.</a:t>
            </a:r>
          </a:p>
          <a:p>
            <a:pPr marL="360363" indent="-360363">
              <a:spcBef>
                <a:spcPts val="600"/>
              </a:spcBef>
            </a:pPr>
            <a:r>
              <a:rPr lang="en-US" altLang="zh-TW" b="1" dirty="0">
                <a:solidFill>
                  <a:srgbClr val="FF0066"/>
                </a:solidFill>
                <a:latin typeface="Segoe Print" panose="02000600000000000000" pitchFamily="2" charset="0"/>
              </a:rPr>
              <a:t>2 	Items: cameras, binoculars, good boots, climbing equipment, waterproof clothing, maps, GPS systems, sunglasses, knife, camping and/or survival equipment. </a:t>
            </a:r>
          </a:p>
          <a:p>
            <a:pPr marL="360363" indent="-360363">
              <a:spcBef>
                <a:spcPts val="600"/>
              </a:spcBef>
            </a:pPr>
            <a:r>
              <a:rPr lang="en-US" altLang="zh-TW" b="1" dirty="0">
                <a:solidFill>
                  <a:srgbClr val="FF0066"/>
                </a:solidFill>
                <a:latin typeface="Segoe Print" panose="02000600000000000000" pitchFamily="2" charset="0"/>
              </a:rPr>
              <a:t>3 	To see the world, because they have a sense of adventure, to get away from ordinary life, to pursue their interest in science or geography or geology, to help protect and conserve the environment.</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D13163AD-D13B-4170-A64B-CE47CC7160E0}"/>
              </a:ext>
            </a:extLst>
          </p:cNvPr>
          <p:cNvSpPr/>
          <p:nvPr/>
        </p:nvSpPr>
        <p:spPr>
          <a:xfrm>
            <a:off x="466839" y="481061"/>
            <a:ext cx="3448457"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Exercise 1</a:t>
            </a:r>
          </a:p>
        </p:txBody>
      </p:sp>
    </p:spTree>
    <p:extLst>
      <p:ext uri="{BB962C8B-B14F-4D97-AF65-F5344CB8AC3E}">
        <p14:creationId xmlns:p14="http://schemas.microsoft.com/office/powerpoint/2010/main" val="37347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left)">
                                      <p:cBhvr>
                                        <p:cTn id="2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5E56244-0673-4317-A45D-FF8041ECA4A1}"/>
              </a:ext>
            </a:extLst>
          </p:cNvPr>
          <p:cNvSpPr/>
          <p:nvPr/>
        </p:nvSpPr>
        <p:spPr>
          <a:xfrm>
            <a:off x="304909" y="288068"/>
            <a:ext cx="8489132"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Key vocabulary</a:t>
            </a:r>
            <a:endParaRPr lang="zh-TW" altLang="en-US" sz="2000" b="1" i="1" dirty="0">
              <a:solidFill>
                <a:srgbClr val="E60000"/>
              </a:solidFill>
              <a:latin typeface="Calibri" panose="020F0502020204030204" pitchFamily="34" charset="0"/>
              <a:cs typeface="Calibri" panose="020F0502020204030204" pitchFamily="34" charset="0"/>
            </a:endParaRPr>
          </a:p>
        </p:txBody>
      </p:sp>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8f-p. 102</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02EBC5AD-8321-4D63-B7C5-A42D80958680}"/>
              </a:ext>
            </a:extLst>
          </p:cNvPr>
          <p:cNvSpPr/>
          <p:nvPr/>
        </p:nvSpPr>
        <p:spPr>
          <a:xfrm>
            <a:off x="304794" y="81351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rPr>
              <a:t>Read the sentences. The words in bold are used in the video. Guess the meaning of the words.</a:t>
            </a:r>
          </a:p>
        </p:txBody>
      </p:sp>
      <p:sp>
        <p:nvSpPr>
          <p:cNvPr id="4" name="矩形 3">
            <a:extLst>
              <a:ext uri="{FF2B5EF4-FFF2-40B4-BE49-F238E27FC236}">
                <a16:creationId xmlns:a16="http://schemas.microsoft.com/office/drawing/2014/main" id="{BF3C70E5-C2ED-4583-8EF1-B3DD59CDF2BC}"/>
              </a:ext>
            </a:extLst>
          </p:cNvPr>
          <p:cNvSpPr/>
          <p:nvPr/>
        </p:nvSpPr>
        <p:spPr>
          <a:xfrm>
            <a:off x="677537" y="1602586"/>
            <a:ext cx="8246126"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If you want to watch animals in the wild, a pair of </a:t>
            </a:r>
            <a:r>
              <a:rPr lang="en-US" altLang="zh-TW" sz="2000" b="1" dirty="0">
                <a:latin typeface="Calibri" panose="020F0502020204030204" pitchFamily="34" charset="0"/>
              </a:rPr>
              <a:t>binoculars</a:t>
            </a:r>
            <a:r>
              <a:rPr lang="en-US" altLang="zh-TW" sz="2000" dirty="0">
                <a:latin typeface="Calibri" panose="020F0502020204030204" pitchFamily="34" charset="0"/>
              </a:rPr>
              <a:t> is very useful.</a:t>
            </a:r>
          </a:p>
          <a:p>
            <a:pPr marL="363538" indent="-363538">
              <a:spcBef>
                <a:spcPts val="600"/>
              </a:spcBef>
            </a:pPr>
            <a:r>
              <a:rPr lang="en-US" altLang="zh-TW" sz="2000" dirty="0">
                <a:latin typeface="Calibri" panose="020F0502020204030204" pitchFamily="34" charset="0"/>
              </a:rPr>
              <a:t>2 	I’d get really burned if I didn’t use </a:t>
            </a:r>
            <a:r>
              <a:rPr lang="en-US" altLang="zh-TW" sz="2000" b="1" dirty="0" err="1">
                <a:latin typeface="Calibri" panose="020F0502020204030204" pitchFamily="34" charset="0"/>
              </a:rPr>
              <a:t>sunblock</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3 	I’m not very good with a </a:t>
            </a:r>
            <a:r>
              <a:rPr lang="en-US" altLang="zh-TW" sz="2000" b="1" dirty="0">
                <a:latin typeface="Calibri" panose="020F0502020204030204" pitchFamily="34" charset="0"/>
              </a:rPr>
              <a:t>paintbrush</a:t>
            </a:r>
            <a:r>
              <a:rPr lang="en-US" altLang="zh-TW" sz="2000" dirty="0">
                <a:latin typeface="Calibri" panose="020F0502020204030204" pitchFamily="34" charset="0"/>
              </a:rPr>
              <a:t> – I prefer doing pencil drawings.</a:t>
            </a:r>
          </a:p>
          <a:p>
            <a:pPr marL="363538" indent="-363538">
              <a:spcBef>
                <a:spcPts val="600"/>
              </a:spcBef>
            </a:pPr>
            <a:r>
              <a:rPr lang="en-US" altLang="zh-TW" sz="2000" dirty="0">
                <a:latin typeface="Calibri" panose="020F0502020204030204" pitchFamily="34" charset="0"/>
              </a:rPr>
              <a:t>4 	All children are </a:t>
            </a:r>
            <a:r>
              <a:rPr lang="en-US" altLang="zh-TW" sz="2000" b="1" dirty="0">
                <a:latin typeface="Calibri" panose="020F0502020204030204" pitchFamily="34" charset="0"/>
              </a:rPr>
              <a:t>curious</a:t>
            </a:r>
            <a:r>
              <a:rPr lang="en-US" altLang="zh-TW" sz="2000" dirty="0">
                <a:latin typeface="Calibri" panose="020F0502020204030204" pitchFamily="34" charset="0"/>
              </a:rPr>
              <a:t> about the world around them.</a:t>
            </a:r>
          </a:p>
          <a:p>
            <a:pPr marL="363538" indent="-363538">
              <a:spcBef>
                <a:spcPts val="600"/>
              </a:spcBef>
            </a:pPr>
            <a:r>
              <a:rPr lang="en-US" altLang="zh-TW" sz="2000" dirty="0">
                <a:latin typeface="Calibri" panose="020F0502020204030204" pitchFamily="34" charset="0"/>
              </a:rPr>
              <a:t>5 	I’ve been making good </a:t>
            </a:r>
            <a:r>
              <a:rPr lang="en-US" altLang="zh-TW" sz="2000" b="1" dirty="0">
                <a:latin typeface="Calibri" panose="020F0502020204030204" pitchFamily="34" charset="0"/>
              </a:rPr>
              <a:t>progress</a:t>
            </a:r>
            <a:r>
              <a:rPr lang="en-US" altLang="zh-TW" sz="2000" dirty="0">
                <a:latin typeface="Calibri" panose="020F0502020204030204" pitchFamily="34" charset="0"/>
              </a:rPr>
              <a:t> in Italian since I started classes.</a:t>
            </a:r>
            <a:endParaRPr lang="zh-TW" altLang="en-US" sz="2000" dirty="0">
              <a:latin typeface="Calibri" panose="020F0502020204030204" pitchFamily="34" charset="0"/>
            </a:endParaRPr>
          </a:p>
        </p:txBody>
      </p:sp>
      <p:sp>
        <p:nvSpPr>
          <p:cNvPr id="15" name="矩形 14">
            <a:extLst>
              <a:ext uri="{FF2B5EF4-FFF2-40B4-BE49-F238E27FC236}">
                <a16:creationId xmlns:a16="http://schemas.microsoft.com/office/drawing/2014/main" id="{000D1EAF-1B4F-49D6-99FD-D7E98B757F53}"/>
              </a:ext>
            </a:extLst>
          </p:cNvPr>
          <p:cNvSpPr/>
          <p:nvPr/>
        </p:nvSpPr>
        <p:spPr>
          <a:xfrm>
            <a:off x="295067" y="3801627"/>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b 	</a:t>
            </a:r>
            <a:r>
              <a:rPr lang="en-US" altLang="zh-TW" sz="2000" dirty="0">
                <a:latin typeface="Calibri" panose="020F0502020204030204" pitchFamily="34" charset="0"/>
              </a:rPr>
              <a:t>Match the words in bold in Exercise 2a with these definitions.</a:t>
            </a:r>
          </a:p>
        </p:txBody>
      </p:sp>
      <p:sp>
        <p:nvSpPr>
          <p:cNvPr id="5" name="矩形 4">
            <a:extLst>
              <a:ext uri="{FF2B5EF4-FFF2-40B4-BE49-F238E27FC236}">
                <a16:creationId xmlns:a16="http://schemas.microsoft.com/office/drawing/2014/main" id="{ED924450-9D5C-4039-A910-E8EB2DF8C859}"/>
              </a:ext>
            </a:extLst>
          </p:cNvPr>
          <p:cNvSpPr/>
          <p:nvPr/>
        </p:nvSpPr>
        <p:spPr>
          <a:xfrm>
            <a:off x="677536" y="4202750"/>
            <a:ext cx="8116389"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a:t>
            </a:r>
            <a:r>
              <a:rPr lang="en-US" altLang="zh-TW" sz="2000" dirty="0" err="1">
                <a:latin typeface="Calibri" panose="020F0502020204030204" pitchFamily="34" charset="0"/>
              </a:rPr>
              <a:t>a</a:t>
            </a:r>
            <a:r>
              <a:rPr lang="en-US" altLang="zh-TW" sz="2000" dirty="0">
                <a:latin typeface="Calibri" panose="020F0502020204030204" pitchFamily="34" charset="0"/>
              </a:rPr>
              <a:t> tool to paint with</a:t>
            </a:r>
          </a:p>
          <a:p>
            <a:pPr marL="363538" indent="-363538">
              <a:spcBef>
                <a:spcPts val="600"/>
              </a:spcBef>
            </a:pPr>
            <a:r>
              <a:rPr lang="en-US" altLang="zh-TW" sz="2000" dirty="0">
                <a:latin typeface="Calibri" panose="020F0502020204030204" pitchFamily="34" charset="0"/>
              </a:rPr>
              <a:t>b 	cream that protects your skin from the sun</a:t>
            </a:r>
          </a:p>
          <a:p>
            <a:pPr marL="363538" indent="-363538">
              <a:spcBef>
                <a:spcPts val="600"/>
              </a:spcBef>
            </a:pPr>
            <a:r>
              <a:rPr lang="en-US" altLang="zh-TW" sz="2000" dirty="0">
                <a:latin typeface="Calibri" panose="020F0502020204030204" pitchFamily="34" charset="0"/>
              </a:rPr>
              <a:t>c 	equipment with lenses for looking at things far away</a:t>
            </a:r>
          </a:p>
          <a:p>
            <a:pPr marL="363538" indent="-363538">
              <a:spcBef>
                <a:spcPts val="600"/>
              </a:spcBef>
            </a:pPr>
            <a:r>
              <a:rPr lang="en-US" altLang="zh-TW" sz="2000" dirty="0">
                <a:latin typeface="Calibri" panose="020F0502020204030204" pitchFamily="34" charset="0"/>
              </a:rPr>
              <a:t>d 	improvement and development</a:t>
            </a:r>
          </a:p>
          <a:p>
            <a:pPr marL="363538" indent="-363538">
              <a:spcBef>
                <a:spcPts val="600"/>
              </a:spcBef>
            </a:pPr>
            <a:r>
              <a:rPr lang="en-US" altLang="zh-TW" sz="2000" dirty="0">
                <a:latin typeface="Calibri" panose="020F0502020204030204" pitchFamily="34" charset="0"/>
              </a:rPr>
              <a:t>e 	interested in something and wanting to learn about it</a:t>
            </a:r>
            <a:endParaRPr lang="zh-TW" altLang="en-US" sz="2000" dirty="0">
              <a:latin typeface="Calibri" panose="020F0502020204030204" pitchFamily="34" charset="0"/>
            </a:endParaRPr>
          </a:p>
        </p:txBody>
      </p:sp>
      <p:sp>
        <p:nvSpPr>
          <p:cNvPr id="9" name="矩形 8">
            <a:extLst>
              <a:ext uri="{FF2B5EF4-FFF2-40B4-BE49-F238E27FC236}">
                <a16:creationId xmlns:a16="http://schemas.microsoft.com/office/drawing/2014/main" id="{2C70CAD6-FEA1-4F4C-A634-12ED0EC0BC6F}"/>
              </a:ext>
            </a:extLst>
          </p:cNvPr>
          <p:cNvSpPr/>
          <p:nvPr/>
        </p:nvSpPr>
        <p:spPr>
          <a:xfrm>
            <a:off x="447667" y="4177743"/>
            <a:ext cx="389615" cy="1989006"/>
          </a:xfrm>
          <a:prstGeom prst="rect">
            <a:avLst/>
          </a:prstGeom>
        </p:spPr>
        <p:txBody>
          <a:bodyPr wrap="square">
            <a:spAutoFit/>
          </a:bodyPr>
          <a:lstStyle/>
          <a:p>
            <a:pPr marL="360363" indent="-360363">
              <a:lnSpc>
                <a:spcPts val="3000"/>
              </a:lnSpc>
            </a:pPr>
            <a:r>
              <a:rPr lang="en-US" altLang="zh-TW" b="1" dirty="0">
                <a:solidFill>
                  <a:srgbClr val="FF0066"/>
                </a:solidFill>
                <a:latin typeface="Segoe Print" panose="02000600000000000000" pitchFamily="2" charset="0"/>
              </a:rPr>
              <a:t>3</a:t>
            </a:r>
          </a:p>
          <a:p>
            <a:pPr marL="360363" indent="-360363">
              <a:lnSpc>
                <a:spcPts val="3000"/>
              </a:lnSpc>
            </a:pPr>
            <a:r>
              <a:rPr lang="en-US" altLang="zh-TW" b="1" dirty="0">
                <a:solidFill>
                  <a:srgbClr val="FF0066"/>
                </a:solidFill>
                <a:latin typeface="Segoe Print" panose="02000600000000000000" pitchFamily="2" charset="0"/>
              </a:rPr>
              <a:t>2</a:t>
            </a:r>
          </a:p>
          <a:p>
            <a:pPr marL="360363" indent="-360363">
              <a:lnSpc>
                <a:spcPts val="3000"/>
              </a:lnSpc>
            </a:pPr>
            <a:r>
              <a:rPr lang="en-US" altLang="zh-TW" b="1" dirty="0">
                <a:solidFill>
                  <a:srgbClr val="FF0066"/>
                </a:solidFill>
                <a:latin typeface="Segoe Print" panose="02000600000000000000" pitchFamily="2" charset="0"/>
              </a:rPr>
              <a:t>1</a:t>
            </a:r>
          </a:p>
          <a:p>
            <a:pPr marL="360363" indent="-360363">
              <a:lnSpc>
                <a:spcPts val="3000"/>
              </a:lnSpc>
            </a:pPr>
            <a:r>
              <a:rPr lang="en-US" altLang="zh-TW" b="1" dirty="0">
                <a:solidFill>
                  <a:srgbClr val="FF0066"/>
                </a:solidFill>
                <a:latin typeface="Segoe Print" panose="02000600000000000000" pitchFamily="2" charset="0"/>
              </a:rPr>
              <a:t>5</a:t>
            </a:r>
          </a:p>
          <a:p>
            <a:pPr marL="360363" indent="-360363">
              <a:lnSpc>
                <a:spcPts val="3000"/>
              </a:lnSpc>
            </a:pPr>
            <a:r>
              <a:rPr lang="en-US" altLang="zh-TW" b="1" dirty="0">
                <a:solidFill>
                  <a:srgbClr val="FF0066"/>
                </a:solidFill>
                <a:latin typeface="Segoe Print" panose="02000600000000000000" pitchFamily="2" charset="0"/>
              </a:rPr>
              <a:t>4</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97475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left)">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930326"/>
            <a:ext cx="8577834" cy="400110"/>
          </a:xfrm>
          <a:prstGeom prst="rect">
            <a:avLst/>
          </a:prstGeom>
        </p:spPr>
        <p:txBody>
          <a:bodyPr wrap="square">
            <a:spAutoFit/>
          </a:bodyPr>
          <a:lstStyle/>
          <a:p>
            <a:r>
              <a:rPr lang="en-US" altLang="zh-TW" sz="2000" b="1" dirty="0">
                <a:solidFill>
                  <a:srgbClr val="E60000"/>
                </a:solidFill>
                <a:latin typeface="Calibri" panose="020F0502020204030204" pitchFamily="34" charset="0"/>
                <a:cs typeface="Calibri" panose="020F0502020204030204" pitchFamily="34" charset="0"/>
              </a:rPr>
              <a:t>Video 1:</a:t>
            </a:r>
            <a:r>
              <a:rPr lang="en-US" altLang="zh-TW" sz="2000" dirty="0">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What item would you not leave home without?</a:t>
            </a:r>
            <a:endParaRPr lang="zh-TW" altLang="en-US" sz="2000" b="1"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While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8f-p. 103</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B233C075-00CF-46F6-A5E6-30D99A608559}"/>
              </a:ext>
            </a:extLst>
          </p:cNvPr>
          <p:cNvSpPr/>
          <p:nvPr/>
        </p:nvSpPr>
        <p:spPr>
          <a:xfrm>
            <a:off x="664432" y="2098093"/>
            <a:ext cx="8129609" cy="3016210"/>
          </a:xfrm>
          <a:prstGeom prst="rect">
            <a:avLst/>
          </a:prstGeom>
        </p:spPr>
        <p:txBody>
          <a:bodyPr wrap="square">
            <a:spAutoFit/>
          </a:bodyPr>
          <a:lstStyle/>
          <a:p>
            <a:pPr marL="363538" indent="-363538">
              <a:spcBef>
                <a:spcPts val="1200"/>
              </a:spcBef>
            </a:pPr>
            <a:r>
              <a:rPr lang="en-US" altLang="zh-TW" sz="2000" dirty="0">
                <a:latin typeface="Calibri" panose="020F0502020204030204" pitchFamily="34" charset="0"/>
              </a:rPr>
              <a:t>1 	Carlton Ward, photographer </a:t>
            </a:r>
          </a:p>
          <a:p>
            <a:pPr marL="363538" indent="-363538"/>
            <a:r>
              <a:rPr lang="en-US" altLang="zh-TW" sz="2000" dirty="0">
                <a:latin typeface="Calibri" panose="020F0502020204030204" pitchFamily="34" charset="0"/>
              </a:rPr>
              <a:t>	‘without a _______________, we’d still be paddling in circles somewhere’</a:t>
            </a:r>
          </a:p>
          <a:p>
            <a:pPr marL="363538" indent="-363538">
              <a:spcBef>
                <a:spcPts val="1200"/>
              </a:spcBef>
            </a:pPr>
            <a:r>
              <a:rPr lang="en-US" altLang="zh-TW" sz="2000" dirty="0">
                <a:latin typeface="Calibri" panose="020F0502020204030204" pitchFamily="34" charset="0"/>
              </a:rPr>
              <a:t>2 	Amy Dickman, zoologist </a:t>
            </a:r>
          </a:p>
          <a:p>
            <a:pPr marL="363538" indent="-363538"/>
            <a:r>
              <a:rPr lang="en-US" altLang="zh-TW" sz="2000" dirty="0">
                <a:latin typeface="Calibri" panose="020F0502020204030204" pitchFamily="34" charset="0"/>
              </a:rPr>
              <a:t>	‘_______________, just to have a break at the end of the day’</a:t>
            </a:r>
          </a:p>
          <a:p>
            <a:pPr marL="363538" indent="-363538">
              <a:spcBef>
                <a:spcPts val="1200"/>
              </a:spcBef>
            </a:pPr>
            <a:r>
              <a:rPr lang="en-US" altLang="zh-TW" sz="2000" dirty="0">
                <a:latin typeface="Calibri" panose="020F0502020204030204" pitchFamily="34" charset="0"/>
              </a:rPr>
              <a:t>3 	Chris Thornton, archaeologist </a:t>
            </a:r>
          </a:p>
          <a:p>
            <a:pPr marL="363538" indent="-363538"/>
            <a:r>
              <a:rPr lang="en-US" altLang="zh-TW" sz="2000" dirty="0">
                <a:latin typeface="Calibri" panose="020F0502020204030204" pitchFamily="34" charset="0"/>
              </a:rPr>
              <a:t>	‘_______________. I’m very, very white.’</a:t>
            </a:r>
          </a:p>
          <a:p>
            <a:pPr marL="363538" indent="-363538">
              <a:spcBef>
                <a:spcPts val="1200"/>
              </a:spcBef>
            </a:pPr>
            <a:r>
              <a:rPr lang="en-US" altLang="zh-TW" sz="2000" dirty="0">
                <a:latin typeface="Calibri" panose="020F0502020204030204" pitchFamily="34" charset="0"/>
              </a:rPr>
              <a:t>4 	Cory Richards, photographer </a:t>
            </a:r>
          </a:p>
          <a:p>
            <a:pPr marL="363538" indent="-363538"/>
            <a:r>
              <a:rPr lang="en-US" altLang="zh-TW" sz="2000" dirty="0">
                <a:latin typeface="Calibri" panose="020F0502020204030204" pitchFamily="34" charset="0"/>
              </a:rPr>
              <a:t>	‘a _________________ to record what I’m experiencing’</a:t>
            </a:r>
            <a:endParaRPr lang="zh-TW" altLang="en-US" sz="2000" dirty="0">
              <a:latin typeface="Calibri" panose="020F0502020204030204" pitchFamily="34" charset="0"/>
            </a:endParaRPr>
          </a:p>
        </p:txBody>
      </p:sp>
      <p:sp>
        <p:nvSpPr>
          <p:cNvPr id="17" name="矩形 16">
            <a:extLst>
              <a:ext uri="{FF2B5EF4-FFF2-40B4-BE49-F238E27FC236}">
                <a16:creationId xmlns:a16="http://schemas.microsoft.com/office/drawing/2014/main" id="{3CB1366E-FB89-464C-89AF-D538BB41E3A3}"/>
              </a:ext>
            </a:extLst>
          </p:cNvPr>
          <p:cNvSpPr/>
          <p:nvPr/>
        </p:nvSpPr>
        <p:spPr>
          <a:xfrm>
            <a:off x="4359057" y="2081545"/>
            <a:ext cx="4035079" cy="369332"/>
          </a:xfrm>
          <a:prstGeom prst="rect">
            <a:avLst/>
          </a:prstGeom>
        </p:spPr>
        <p:txBody>
          <a:bodyPr wrap="none">
            <a:spAutoFit/>
          </a:bodyPr>
          <a:lstStyle/>
          <a:p>
            <a:r>
              <a:rPr lang="en-US" altLang="zh-TW" b="1" dirty="0">
                <a:solidFill>
                  <a:srgbClr val="FF0066"/>
                </a:solidFill>
                <a:latin typeface="Segoe Print" panose="02000600000000000000" pitchFamily="2" charset="0"/>
              </a:rPr>
              <a:t>Students’ own ideas at this stage</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DB5000BD-7E2A-4473-B852-A99B1209318E}"/>
              </a:ext>
            </a:extLst>
          </p:cNvPr>
          <p:cNvSpPr/>
          <p:nvPr/>
        </p:nvSpPr>
        <p:spPr>
          <a:xfrm>
            <a:off x="327084" y="1328712"/>
            <a:ext cx="829162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what four of the explorers say about why they chose the items they take with them. What do you think they are talking about?</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59DC50ED-E7C6-40B8-AEBD-88ECF5F481B9}"/>
              </a:ext>
            </a:extLst>
          </p:cNvPr>
          <p:cNvSpPr/>
          <p:nvPr/>
        </p:nvSpPr>
        <p:spPr>
          <a:xfrm>
            <a:off x="307977" y="5271965"/>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video. Check your ideas from Exercise 3.</a:t>
            </a:r>
            <a:endParaRPr lang="zh-TW" altLang="en-US" sz="2000" dirty="0">
              <a:latin typeface="Calibri" panose="020F0502020204030204" pitchFamily="34" charset="0"/>
              <a:cs typeface="Calibri" panose="020F0502020204030204" pitchFamily="34" charset="0"/>
            </a:endParaRPr>
          </a:p>
        </p:txBody>
      </p:sp>
      <p:pic>
        <p:nvPicPr>
          <p:cNvPr id="2050" name="Picture 2">
            <a:hlinkClick r:id="rId2" action="ppaction://hlinkfile"/>
          </p:cNvPr>
          <p:cNvPicPr>
            <a:picLocks noChangeAspect="1" noChangeArrowheads="1"/>
          </p:cNvPicPr>
          <p:nvPr/>
        </p:nvPicPr>
        <p:blipFill>
          <a:blip r:embed="rId3" cstate="print"/>
          <a:srcRect/>
          <a:stretch>
            <a:fillRect/>
          </a:stretch>
        </p:blipFill>
        <p:spPr bwMode="auto">
          <a:xfrm>
            <a:off x="6137110" y="5346620"/>
            <a:ext cx="863330" cy="243503"/>
          </a:xfrm>
          <a:prstGeom prst="rect">
            <a:avLst/>
          </a:prstGeom>
          <a:noFill/>
          <a:ln w="9525">
            <a:noFill/>
            <a:miter lim="800000"/>
            <a:headEnd/>
            <a:tailEnd/>
          </a:ln>
        </p:spPr>
      </p:pic>
      <p:sp>
        <p:nvSpPr>
          <p:cNvPr id="15" name="矩形 14">
            <a:extLst>
              <a:ext uri="{FF2B5EF4-FFF2-40B4-BE49-F238E27FC236}">
                <a16:creationId xmlns:a16="http://schemas.microsoft.com/office/drawing/2014/main" id="{1E214D80-08C5-42E0-969E-6C03844C05C0}"/>
              </a:ext>
            </a:extLst>
          </p:cNvPr>
          <p:cNvSpPr/>
          <p:nvPr/>
        </p:nvSpPr>
        <p:spPr>
          <a:xfrm>
            <a:off x="1268849" y="5664165"/>
            <a:ext cx="1074333" cy="684803"/>
          </a:xfrm>
          <a:prstGeom prst="rect">
            <a:avLst/>
          </a:prstGeom>
        </p:spPr>
        <p:txBody>
          <a:bodyPr wrap="none">
            <a:spAutoFit/>
          </a:bodyPr>
          <a:lstStyle/>
          <a:p>
            <a:pPr>
              <a:spcBef>
                <a:spcPts val="300"/>
              </a:spcBef>
            </a:pPr>
            <a:r>
              <a:rPr lang="en-US" altLang="zh-TW" b="1" dirty="0">
                <a:solidFill>
                  <a:srgbClr val="FF0066"/>
                </a:solidFill>
                <a:latin typeface="Segoe Print" panose="02000600000000000000" pitchFamily="2" charset="0"/>
              </a:rPr>
              <a:t>1 GPS</a:t>
            </a:r>
          </a:p>
          <a:p>
            <a:pPr>
              <a:spcBef>
                <a:spcPts val="300"/>
              </a:spcBef>
            </a:pPr>
            <a:r>
              <a:rPr lang="en-US" altLang="zh-TW" b="1" dirty="0">
                <a:solidFill>
                  <a:srgbClr val="FF0066"/>
                </a:solidFill>
                <a:latin typeface="Segoe Print" panose="02000600000000000000" pitchFamily="2" charset="0"/>
              </a:rPr>
              <a:t>2 DVDs</a:t>
            </a:r>
          </a:p>
        </p:txBody>
      </p:sp>
      <p:sp>
        <p:nvSpPr>
          <p:cNvPr id="22" name="矩形 21">
            <a:extLst>
              <a:ext uri="{FF2B5EF4-FFF2-40B4-BE49-F238E27FC236}">
                <a16:creationId xmlns:a16="http://schemas.microsoft.com/office/drawing/2014/main" id="{E1DFEC68-5F2E-40D1-9DE4-9DA1B840BECA}"/>
              </a:ext>
            </a:extLst>
          </p:cNvPr>
          <p:cNvSpPr/>
          <p:nvPr/>
        </p:nvSpPr>
        <p:spPr>
          <a:xfrm>
            <a:off x="2497649" y="5656255"/>
            <a:ext cx="5723042" cy="684803"/>
          </a:xfrm>
          <a:prstGeom prst="rect">
            <a:avLst/>
          </a:prstGeom>
        </p:spPr>
        <p:txBody>
          <a:bodyPr wrap="none">
            <a:spAutoFit/>
          </a:bodyPr>
          <a:lstStyle/>
          <a:p>
            <a:pPr>
              <a:spcBef>
                <a:spcPts val="300"/>
              </a:spcBef>
            </a:pPr>
            <a:r>
              <a:rPr lang="en-US" altLang="zh-TW" b="1" dirty="0">
                <a:solidFill>
                  <a:srgbClr val="FF0066"/>
                </a:solidFill>
                <a:latin typeface="Segoe Print" panose="02000600000000000000" pitchFamily="2" charset="0"/>
              </a:rPr>
              <a:t>3 sunblock</a:t>
            </a:r>
          </a:p>
          <a:p>
            <a:pPr>
              <a:spcBef>
                <a:spcPts val="300"/>
              </a:spcBef>
            </a:pPr>
            <a:r>
              <a:rPr lang="en-US" altLang="zh-TW" b="1" dirty="0">
                <a:solidFill>
                  <a:srgbClr val="FF0066"/>
                </a:solidFill>
                <a:latin typeface="Segoe Print" panose="02000600000000000000" pitchFamily="2" charset="0"/>
              </a:rPr>
              <a:t>4 pencil / camera / paintbrush / vehicle / way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5559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wipe(left)">
                                      <p:cBhvr>
                                        <p:cTn id="17" dur="500"/>
                                        <p:tgtEl>
                                          <p:spTgt spid="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wipe(left)">
                                      <p:cBhvr>
                                        <p:cTn id="22" dur="50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xEl>
                                              <p:pRg st="1" end="1"/>
                                            </p:txEl>
                                          </p:spTgt>
                                        </p:tgtEl>
                                        <p:attrNameLst>
                                          <p:attrName>style.visibility</p:attrName>
                                        </p:attrNameLst>
                                      </p:cBhvr>
                                      <p:to>
                                        <p:strVal val="visible"/>
                                      </p:to>
                                    </p:set>
                                    <p:animEffect transition="in" filter="wipe(left)">
                                      <p:cBhvr>
                                        <p:cTn id="27"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build="p"/>
      <p:bldP spid="2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video again. Tick the items the explorers mention.</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8f-p. 103</a:t>
            </a:r>
            <a:endParaRPr lang="zh-TW" altLang="en-US" sz="1200" b="1" dirty="0">
              <a:solidFill>
                <a:schemeClr val="tx1">
                  <a:lumMod val="50000"/>
                  <a:lumOff val="50000"/>
                </a:schemeClr>
              </a:solidFill>
              <a:latin typeface="Calibri" panose="020F0502020204030204" pitchFamily="34" charset="0"/>
            </a:endParaRPr>
          </a:p>
        </p:txBody>
      </p:sp>
      <p:sp>
        <p:nvSpPr>
          <p:cNvPr id="43" name="矩形 42">
            <a:extLst>
              <a:ext uri="{FF2B5EF4-FFF2-40B4-BE49-F238E27FC236}">
                <a16:creationId xmlns:a16="http://schemas.microsoft.com/office/drawing/2014/main" id="{650F69CA-814A-43CC-B62E-6FA693F63D8A}"/>
              </a:ext>
            </a:extLst>
          </p:cNvPr>
          <p:cNvSpPr/>
          <p:nvPr/>
        </p:nvSpPr>
        <p:spPr>
          <a:xfrm>
            <a:off x="304909" y="3824199"/>
            <a:ext cx="8442484"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Which of the items in Exercise 5 surprised you? Did the explorers mention any of the items you discussed in Exercise 1 question 2?</a:t>
            </a:r>
            <a:endParaRPr lang="zh-TW" altLang="en-US" sz="2000" dirty="0">
              <a:latin typeface="Calibri" panose="020F0502020204030204" pitchFamily="34" charset="0"/>
              <a:cs typeface="Calibri" panose="020F0502020204030204" pitchFamily="34" charset="0"/>
            </a:endParaRPr>
          </a:p>
        </p:txBody>
      </p:sp>
      <p:sp>
        <p:nvSpPr>
          <p:cNvPr id="49" name="矩形 48">
            <a:extLst>
              <a:ext uri="{FF2B5EF4-FFF2-40B4-BE49-F238E27FC236}">
                <a16:creationId xmlns:a16="http://schemas.microsoft.com/office/drawing/2014/main" id="{5120BDE7-6E08-41D2-B8F9-73CB73316929}"/>
              </a:ext>
            </a:extLst>
          </p:cNvPr>
          <p:cNvSpPr/>
          <p:nvPr/>
        </p:nvSpPr>
        <p:spPr>
          <a:xfrm>
            <a:off x="2953806" y="2067770"/>
            <a:ext cx="1783565" cy="1477328"/>
          </a:xfrm>
          <a:prstGeom prst="rect">
            <a:avLst/>
          </a:prstGeom>
        </p:spPr>
        <p:txBody>
          <a:bodyPr wrap="square">
            <a:spAutoFit/>
          </a:bodyPr>
          <a:lstStyle/>
          <a:p>
            <a:r>
              <a:rPr lang="en-US" altLang="zh-TW" b="1" dirty="0">
                <a:solidFill>
                  <a:srgbClr val="FF0066"/>
                </a:solidFill>
                <a:latin typeface="Segoe Print" panose="02000600000000000000" pitchFamily="2" charset="0"/>
              </a:rPr>
              <a:t>hat</a:t>
            </a:r>
          </a:p>
          <a:p>
            <a:r>
              <a:rPr lang="en-US" altLang="zh-TW" b="1" dirty="0" err="1">
                <a:solidFill>
                  <a:srgbClr val="FF0066"/>
                </a:solidFill>
                <a:latin typeface="Segoe Print" panose="02000600000000000000" pitchFamily="2" charset="0"/>
              </a:rPr>
              <a:t>sunblock</a:t>
            </a:r>
            <a:endParaRPr lang="en-US" altLang="zh-TW" b="1" dirty="0">
              <a:solidFill>
                <a:srgbClr val="FF0066"/>
              </a:solidFill>
              <a:latin typeface="Segoe Print" panose="02000600000000000000" pitchFamily="2" charset="0"/>
            </a:endParaRPr>
          </a:p>
          <a:p>
            <a:r>
              <a:rPr lang="en-US" altLang="zh-TW" b="1" dirty="0">
                <a:solidFill>
                  <a:srgbClr val="FF0066"/>
                </a:solidFill>
                <a:latin typeface="Segoe Print" panose="02000600000000000000" pitchFamily="2" charset="0"/>
              </a:rPr>
              <a:t>local person</a:t>
            </a:r>
          </a:p>
          <a:p>
            <a:r>
              <a:rPr lang="en-US" altLang="zh-TW" b="1" dirty="0">
                <a:solidFill>
                  <a:srgbClr val="FF0066"/>
                </a:solidFill>
                <a:latin typeface="Segoe Print" panose="02000600000000000000" pitchFamily="2" charset="0"/>
              </a:rPr>
              <a:t>pencil</a:t>
            </a:r>
          </a:p>
          <a:p>
            <a:r>
              <a:rPr lang="en-US" altLang="zh-TW" b="1" dirty="0">
                <a:solidFill>
                  <a:srgbClr val="FF0066"/>
                </a:solidFill>
                <a:latin typeface="Segoe Print" panose="02000600000000000000" pitchFamily="2" charset="0"/>
              </a:rPr>
              <a:t>paintbrush</a:t>
            </a:r>
          </a:p>
        </p:txBody>
      </p:sp>
      <p:pic>
        <p:nvPicPr>
          <p:cNvPr id="3074" name="Picture 2"/>
          <p:cNvPicPr>
            <a:picLocks noChangeAspect="1" noChangeArrowheads="1"/>
          </p:cNvPicPr>
          <p:nvPr/>
        </p:nvPicPr>
        <p:blipFill>
          <a:blip r:embed="rId2" cstate="print"/>
          <a:srcRect/>
          <a:stretch>
            <a:fillRect/>
          </a:stretch>
        </p:blipFill>
        <p:spPr bwMode="auto">
          <a:xfrm>
            <a:off x="780837" y="833491"/>
            <a:ext cx="4639846" cy="1180135"/>
          </a:xfrm>
          <a:prstGeom prst="rect">
            <a:avLst/>
          </a:prstGeom>
          <a:noFill/>
          <a:ln w="9525">
            <a:noFill/>
            <a:miter lim="800000"/>
            <a:headEnd/>
            <a:tailEnd/>
          </a:ln>
        </p:spPr>
      </p:pic>
      <p:sp>
        <p:nvSpPr>
          <p:cNvPr id="17" name="矩形 16">
            <a:extLst>
              <a:ext uri="{FF2B5EF4-FFF2-40B4-BE49-F238E27FC236}">
                <a16:creationId xmlns:a16="http://schemas.microsoft.com/office/drawing/2014/main" id="{5120BDE7-6E08-41D2-B8F9-73CB73316929}"/>
              </a:ext>
            </a:extLst>
          </p:cNvPr>
          <p:cNvSpPr/>
          <p:nvPr/>
        </p:nvSpPr>
        <p:spPr>
          <a:xfrm>
            <a:off x="842903" y="2067770"/>
            <a:ext cx="1783565" cy="1754326"/>
          </a:xfrm>
          <a:prstGeom prst="rect">
            <a:avLst/>
          </a:prstGeom>
        </p:spPr>
        <p:txBody>
          <a:bodyPr wrap="square">
            <a:spAutoFit/>
          </a:bodyPr>
          <a:lstStyle/>
          <a:p>
            <a:r>
              <a:rPr lang="en-US" altLang="zh-TW" b="1" dirty="0">
                <a:solidFill>
                  <a:srgbClr val="FF0066"/>
                </a:solidFill>
                <a:latin typeface="Segoe Print" panose="02000600000000000000" pitchFamily="2" charset="0"/>
              </a:rPr>
              <a:t>camera</a:t>
            </a:r>
          </a:p>
          <a:p>
            <a:r>
              <a:rPr lang="en-US" altLang="zh-TW" b="1" dirty="0">
                <a:solidFill>
                  <a:srgbClr val="FF0066"/>
                </a:solidFill>
                <a:latin typeface="Segoe Print" panose="02000600000000000000" pitchFamily="2" charset="0"/>
              </a:rPr>
              <a:t>binoculars</a:t>
            </a:r>
          </a:p>
          <a:p>
            <a:r>
              <a:rPr lang="en-US" altLang="zh-TW" b="1" dirty="0">
                <a:solidFill>
                  <a:srgbClr val="FF0066"/>
                </a:solidFill>
                <a:latin typeface="Segoe Print" panose="02000600000000000000" pitchFamily="2" charset="0"/>
              </a:rPr>
              <a:t>knife</a:t>
            </a:r>
          </a:p>
          <a:p>
            <a:r>
              <a:rPr lang="en-US" altLang="zh-TW" b="1" dirty="0">
                <a:solidFill>
                  <a:srgbClr val="FF0066"/>
                </a:solidFill>
                <a:latin typeface="Segoe Print" panose="02000600000000000000" pitchFamily="2" charset="0"/>
              </a:rPr>
              <a:t>GPS</a:t>
            </a:r>
          </a:p>
          <a:p>
            <a:r>
              <a:rPr lang="en-US" altLang="zh-TW" b="1" dirty="0">
                <a:solidFill>
                  <a:srgbClr val="FF0066"/>
                </a:solidFill>
                <a:latin typeface="Segoe Print" panose="02000600000000000000" pitchFamily="2" charset="0"/>
              </a:rPr>
              <a:t>DVDs</a:t>
            </a:r>
          </a:p>
          <a:p>
            <a:r>
              <a:rPr lang="en-US" altLang="zh-TW" b="1" dirty="0">
                <a:solidFill>
                  <a:srgbClr val="FF0066"/>
                </a:solidFill>
                <a:latin typeface="Segoe Print" panose="02000600000000000000" pitchFamily="2" charset="0"/>
              </a:rPr>
              <a:t>headlamp</a:t>
            </a:r>
          </a:p>
        </p:txBody>
      </p:sp>
      <p:pic>
        <p:nvPicPr>
          <p:cNvPr id="19" name="Picture 2">
            <a:hlinkClick r:id="rId3" action="ppaction://hlinkfile"/>
          </p:cNvPr>
          <p:cNvPicPr>
            <a:picLocks noChangeAspect="1" noChangeArrowheads="1"/>
          </p:cNvPicPr>
          <p:nvPr/>
        </p:nvPicPr>
        <p:blipFill>
          <a:blip r:embed="rId4" cstate="print"/>
          <a:srcRect/>
          <a:stretch>
            <a:fillRect/>
          </a:stretch>
        </p:blipFill>
        <p:spPr bwMode="auto">
          <a:xfrm>
            <a:off x="7159211" y="432071"/>
            <a:ext cx="863330" cy="243503"/>
          </a:xfrm>
          <a:prstGeom prst="rect">
            <a:avLst/>
          </a:prstGeom>
          <a:noFill/>
          <a:ln w="9525">
            <a:noFill/>
            <a:miter lim="800000"/>
            <a:headEnd/>
            <a:tailEnd/>
          </a:ln>
        </p:spPr>
      </p:pic>
      <p:sp>
        <p:nvSpPr>
          <p:cNvPr id="20" name="矩形 19">
            <a:extLst>
              <a:ext uri="{FF2B5EF4-FFF2-40B4-BE49-F238E27FC236}">
                <a16:creationId xmlns:a16="http://schemas.microsoft.com/office/drawing/2014/main" id="{5120BDE7-6E08-41D2-B8F9-73CB73316929}"/>
              </a:ext>
            </a:extLst>
          </p:cNvPr>
          <p:cNvSpPr/>
          <p:nvPr/>
        </p:nvSpPr>
        <p:spPr>
          <a:xfrm>
            <a:off x="842903" y="4587012"/>
            <a:ext cx="574596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answers</a:t>
            </a:r>
          </a:p>
        </p:txBody>
      </p:sp>
    </p:spTree>
    <p:extLst>
      <p:ext uri="{BB962C8B-B14F-4D97-AF65-F5344CB8AC3E}">
        <p14:creationId xmlns:p14="http://schemas.microsoft.com/office/powerpoint/2010/main" val="30285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7" grpId="0"/>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Questions and answers</a:t>
            </a:r>
          </a:p>
        </p:txBody>
      </p:sp>
      <p:sp>
        <p:nvSpPr>
          <p:cNvPr id="2" name="矩形 1">
            <a:extLst>
              <a:ext uri="{FF2B5EF4-FFF2-40B4-BE49-F238E27FC236}">
                <a16:creationId xmlns:a16="http://schemas.microsoft.com/office/drawing/2014/main" id="{25E96E61-4891-4FD5-B4B6-DCB2320010F4}"/>
              </a:ext>
            </a:extLst>
          </p:cNvPr>
          <p:cNvSpPr/>
          <p:nvPr/>
        </p:nvSpPr>
        <p:spPr>
          <a:xfrm>
            <a:off x="308448" y="708335"/>
            <a:ext cx="8511944" cy="5509200"/>
          </a:xfrm>
          <a:prstGeom prst="rect">
            <a:avLst/>
          </a:prstGeom>
        </p:spPr>
        <p:txBody>
          <a:bodyPr wrap="square">
            <a:spAutoFit/>
          </a:bodyPr>
          <a:lstStyle/>
          <a:p>
            <a:r>
              <a:rPr lang="en-US" altLang="zh-TW" sz="1600" b="1" i="1" dirty="0">
                <a:solidFill>
                  <a:schemeClr val="accent1">
                    <a:lumMod val="75000"/>
                  </a:schemeClr>
                </a:solidFill>
                <a:latin typeface="Calibri" panose="020F0502020204030204" pitchFamily="34" charset="0"/>
              </a:rPr>
              <a:t>0.00–0.13   </a:t>
            </a:r>
            <a:r>
              <a:rPr lang="en-US" altLang="zh-TW" sz="1600" dirty="0">
                <a:solidFill>
                  <a:schemeClr val="accent1">
                    <a:lumMod val="75000"/>
                  </a:schemeClr>
                </a:solidFill>
                <a:latin typeface="Calibri" panose="020F0502020204030204" pitchFamily="34" charset="0"/>
              </a:rPr>
              <a:t>‘Uh, the one thing I wouldn’t leave home without …’</a:t>
            </a:r>
          </a:p>
          <a:p>
            <a:r>
              <a:rPr lang="en-US" altLang="zh-TW" sz="1600" dirty="0">
                <a:solidFill>
                  <a:schemeClr val="accent1">
                    <a:lumMod val="75000"/>
                  </a:schemeClr>
                </a:solidFill>
                <a:latin typeface="Calibri" panose="020F0502020204030204" pitchFamily="34" charset="0"/>
              </a:rPr>
              <a:t>‘</a:t>
            </a:r>
            <a:r>
              <a:rPr lang="en-US" altLang="zh-TW" sz="1600" dirty="0" err="1">
                <a:solidFill>
                  <a:schemeClr val="accent1">
                    <a:lumMod val="75000"/>
                  </a:schemeClr>
                </a:solidFill>
                <a:latin typeface="Calibri" panose="020F0502020204030204" pitchFamily="34" charset="0"/>
              </a:rPr>
              <a:t>Mmm</a:t>
            </a:r>
            <a:r>
              <a:rPr lang="en-US" altLang="zh-TW" sz="1600" dirty="0">
                <a:solidFill>
                  <a:schemeClr val="accent1">
                    <a:lumMod val="75000"/>
                  </a:schemeClr>
                </a:solidFill>
                <a:latin typeface="Calibri" panose="020F0502020204030204" pitchFamily="34" charset="0"/>
              </a:rPr>
              <a:t>, eh …’</a:t>
            </a:r>
          </a:p>
          <a:p>
            <a:r>
              <a:rPr lang="en-US" altLang="zh-TW" sz="1600" dirty="0">
                <a:solidFill>
                  <a:schemeClr val="accent1">
                    <a:lumMod val="75000"/>
                  </a:schemeClr>
                </a:solidFill>
                <a:latin typeface="Calibri" panose="020F0502020204030204" pitchFamily="34" charset="0"/>
              </a:rPr>
              <a:t>‘That’s a good question.’</a:t>
            </a:r>
          </a:p>
          <a:p>
            <a:r>
              <a:rPr lang="en-US" altLang="zh-TW" sz="1600" dirty="0">
                <a:solidFill>
                  <a:schemeClr val="accent1">
                    <a:lumMod val="75000"/>
                  </a:schemeClr>
                </a:solidFill>
                <a:latin typeface="Calibri" panose="020F0502020204030204" pitchFamily="34" charset="0"/>
              </a:rPr>
              <a:t>‘Phew.’</a:t>
            </a:r>
          </a:p>
          <a:p>
            <a:r>
              <a:rPr lang="en-US" altLang="zh-TW" sz="1600" b="1" i="1" dirty="0">
                <a:solidFill>
                  <a:schemeClr val="accent1">
                    <a:lumMod val="75000"/>
                  </a:schemeClr>
                </a:solidFill>
                <a:latin typeface="Calibri" panose="020F0502020204030204" pitchFamily="34" charset="0"/>
              </a:rPr>
              <a:t>0.14–0.19  John Francis, ecologist   </a:t>
            </a:r>
            <a:r>
              <a:rPr lang="en-US" altLang="zh-TW" sz="1600" dirty="0">
                <a:solidFill>
                  <a:schemeClr val="accent1">
                    <a:lumMod val="75000"/>
                  </a:schemeClr>
                </a:solidFill>
                <a:latin typeface="Calibri" panose="020F0502020204030204" pitchFamily="34" charset="0"/>
              </a:rPr>
              <a:t>You know, when I’m packing if I don’t have a camera or my binoculars then I feel nude.</a:t>
            </a:r>
          </a:p>
          <a:p>
            <a:r>
              <a:rPr lang="en-US" altLang="zh-TW" sz="1600" b="1" i="1" dirty="0">
                <a:solidFill>
                  <a:schemeClr val="accent1">
                    <a:lumMod val="75000"/>
                  </a:schemeClr>
                </a:solidFill>
                <a:latin typeface="Calibri" panose="020F0502020204030204" pitchFamily="34" charset="0"/>
              </a:rPr>
              <a:t>0.20–0.24  Andrés </a:t>
            </a:r>
            <a:r>
              <a:rPr lang="en-US" altLang="zh-TW" sz="1600" b="1" i="1" dirty="0" err="1">
                <a:solidFill>
                  <a:schemeClr val="accent1">
                    <a:lumMod val="75000"/>
                  </a:schemeClr>
                </a:solidFill>
                <a:latin typeface="Calibri" panose="020F0502020204030204" pitchFamily="34" charset="0"/>
              </a:rPr>
              <a:t>Ruzo</a:t>
            </a:r>
            <a:r>
              <a:rPr lang="en-US" altLang="zh-TW" sz="1600" b="1" i="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geologist I’ve got a habit of carrying like a rosary and a knife.</a:t>
            </a:r>
          </a:p>
          <a:p>
            <a:r>
              <a:rPr lang="en-US" altLang="zh-TW" sz="1600" b="1" i="1" dirty="0">
                <a:solidFill>
                  <a:schemeClr val="accent1">
                    <a:lumMod val="75000"/>
                  </a:schemeClr>
                </a:solidFill>
                <a:latin typeface="Calibri" panose="020F0502020204030204" pitchFamily="34" charset="0"/>
              </a:rPr>
              <a:t>0.25–0.30  Carlton Ward, photographer   </a:t>
            </a:r>
            <a:r>
              <a:rPr lang="en-US" altLang="zh-TW" sz="1600" dirty="0">
                <a:solidFill>
                  <a:schemeClr val="accent1">
                    <a:lumMod val="75000"/>
                  </a:schemeClr>
                </a:solidFill>
                <a:latin typeface="Calibri" panose="020F0502020204030204" pitchFamily="34" charset="0"/>
              </a:rPr>
              <a:t>My GPS. Without a GPS, we would be still paddling in circles somewhere.</a:t>
            </a:r>
          </a:p>
          <a:p>
            <a:r>
              <a:rPr lang="en-US" altLang="zh-TW" sz="1600" b="1" i="1" dirty="0">
                <a:solidFill>
                  <a:schemeClr val="accent1">
                    <a:lumMod val="75000"/>
                  </a:schemeClr>
                </a:solidFill>
                <a:latin typeface="Calibri" panose="020F0502020204030204" pitchFamily="34" charset="0"/>
              </a:rPr>
              <a:t>0.31–0.40  Amy Dickman, zoologist   </a:t>
            </a:r>
            <a:r>
              <a:rPr lang="en-US" altLang="zh-TW" sz="1600" dirty="0">
                <a:solidFill>
                  <a:schemeClr val="accent1">
                    <a:lumMod val="75000"/>
                  </a:schemeClr>
                </a:solidFill>
                <a:latin typeface="Calibri" panose="020F0502020204030204" pitchFamily="34" charset="0"/>
              </a:rPr>
              <a:t>I always take DVDs. It’s very sad, but it just gives me something to look at that’s nothing to do with the field and just have a break at the end of the day.</a:t>
            </a:r>
          </a:p>
          <a:p>
            <a:r>
              <a:rPr lang="en-US" altLang="zh-TW" sz="1600" b="1" i="1" dirty="0">
                <a:solidFill>
                  <a:schemeClr val="accent1">
                    <a:lumMod val="75000"/>
                  </a:schemeClr>
                </a:solidFill>
                <a:latin typeface="Calibri" panose="020F0502020204030204" pitchFamily="34" charset="0"/>
              </a:rPr>
              <a:t>0.41–0.49  Eric Patterson   </a:t>
            </a:r>
            <a:r>
              <a:rPr lang="en-US" altLang="zh-TW" sz="1600" dirty="0">
                <a:solidFill>
                  <a:schemeClr val="accent1">
                    <a:lumMod val="75000"/>
                  </a:schemeClr>
                </a:solidFill>
                <a:latin typeface="Calibri" panose="020F0502020204030204" pitchFamily="34" charset="0"/>
              </a:rPr>
              <a:t>There’s a lot of times where the power goes out. My headlamp has become sort of an essential tool even though I might not have thought so at first.</a:t>
            </a:r>
          </a:p>
          <a:p>
            <a:r>
              <a:rPr lang="en-US" altLang="zh-TW" sz="1600" b="1" i="1" dirty="0">
                <a:solidFill>
                  <a:schemeClr val="accent1">
                    <a:lumMod val="75000"/>
                  </a:schemeClr>
                </a:solidFill>
                <a:latin typeface="Calibri" panose="020F0502020204030204" pitchFamily="34" charset="0"/>
              </a:rPr>
              <a:t>0.50–0.59  Lee Berger, paleoanthropologist   </a:t>
            </a:r>
            <a:r>
              <a:rPr lang="en-US" altLang="zh-TW" sz="1600" dirty="0">
                <a:solidFill>
                  <a:schemeClr val="accent1">
                    <a:lumMod val="75000"/>
                  </a:schemeClr>
                </a:solidFill>
                <a:latin typeface="Calibri" panose="020F0502020204030204" pitchFamily="34" charset="0"/>
              </a:rPr>
              <a:t>It’s my hat. I’ve got a hat that I wear all the time and I wouldn’t … It’s my lucky hat and so I make my discoveries with my hat on.</a:t>
            </a:r>
          </a:p>
          <a:p>
            <a:r>
              <a:rPr lang="en-US" altLang="zh-TW" sz="1600" b="1" i="1" dirty="0">
                <a:solidFill>
                  <a:schemeClr val="accent1">
                    <a:lumMod val="75000"/>
                  </a:schemeClr>
                </a:solidFill>
                <a:latin typeface="Calibri" panose="020F0502020204030204" pitchFamily="34" charset="0"/>
              </a:rPr>
              <a:t>1.00–1.03  Chris Thornton, archaeologist   </a:t>
            </a:r>
            <a:r>
              <a:rPr lang="en-US" altLang="zh-TW" sz="1600" dirty="0">
                <a:solidFill>
                  <a:schemeClr val="accent1">
                    <a:lumMod val="75000"/>
                  </a:schemeClr>
                </a:solidFill>
                <a:latin typeface="Calibri" panose="020F0502020204030204" pitchFamily="34" charset="0"/>
              </a:rPr>
              <a:t>Sun block. I am very, very white.</a:t>
            </a:r>
          </a:p>
          <a:p>
            <a:r>
              <a:rPr lang="en-US" altLang="zh-TW" sz="1600" b="1" i="1" dirty="0">
                <a:solidFill>
                  <a:schemeClr val="accent1">
                    <a:lumMod val="75000"/>
                  </a:schemeClr>
                </a:solidFill>
                <a:latin typeface="Calibri" panose="020F0502020204030204" pitchFamily="34" charset="0"/>
              </a:rPr>
              <a:t>1.04–1.06  </a:t>
            </a:r>
            <a:r>
              <a:rPr lang="en-US" altLang="zh-TW" sz="1600" b="1" i="1" dirty="0" err="1">
                <a:solidFill>
                  <a:schemeClr val="accent1">
                    <a:lumMod val="75000"/>
                  </a:schemeClr>
                </a:solidFill>
                <a:latin typeface="Calibri" panose="020F0502020204030204" pitchFamily="34" charset="0"/>
              </a:rPr>
              <a:t>Kuenga</a:t>
            </a:r>
            <a:r>
              <a:rPr lang="en-US" altLang="zh-TW" sz="1600" b="1" i="1" dirty="0">
                <a:solidFill>
                  <a:schemeClr val="accent1">
                    <a:lumMod val="75000"/>
                  </a:schemeClr>
                </a:solidFill>
                <a:latin typeface="Calibri" panose="020F0502020204030204" pitchFamily="34" charset="0"/>
              </a:rPr>
              <a:t> </a:t>
            </a:r>
            <a:r>
              <a:rPr lang="en-US" altLang="zh-TW" sz="1600" b="1" i="1" dirty="0" err="1">
                <a:solidFill>
                  <a:schemeClr val="accent1">
                    <a:lumMod val="75000"/>
                  </a:schemeClr>
                </a:solidFill>
                <a:latin typeface="Calibri" panose="020F0502020204030204" pitchFamily="34" charset="0"/>
              </a:rPr>
              <a:t>Wangmo</a:t>
            </a:r>
            <a:r>
              <a:rPr lang="en-US" altLang="zh-TW" sz="1600" b="1" i="1" dirty="0">
                <a:solidFill>
                  <a:schemeClr val="accent1">
                    <a:lumMod val="75000"/>
                  </a:schemeClr>
                </a:solidFill>
                <a:latin typeface="Calibri" panose="020F0502020204030204" pitchFamily="34" charset="0"/>
              </a:rPr>
              <a:t>, archaeologist   </a:t>
            </a:r>
            <a:r>
              <a:rPr lang="en-US" altLang="zh-TW" sz="1600" dirty="0">
                <a:solidFill>
                  <a:schemeClr val="accent1">
                    <a:lumMod val="75000"/>
                  </a:schemeClr>
                </a:solidFill>
                <a:latin typeface="Calibri" panose="020F0502020204030204" pitchFamily="34" charset="0"/>
              </a:rPr>
              <a:t>I wear this … It’s supposed to protect you.</a:t>
            </a:r>
          </a:p>
          <a:p>
            <a:r>
              <a:rPr lang="pt-BR" altLang="zh-TW" sz="1600" b="1" i="1" dirty="0">
                <a:solidFill>
                  <a:schemeClr val="accent1">
                    <a:lumMod val="75000"/>
                  </a:schemeClr>
                </a:solidFill>
                <a:latin typeface="Calibri" panose="020F0502020204030204" pitchFamily="34" charset="0"/>
              </a:rPr>
              <a:t>1.07–1.14  Aziz Abu Sarah, humanitarian   </a:t>
            </a:r>
            <a:r>
              <a:rPr lang="pt-BR" altLang="zh-TW" sz="1600" dirty="0">
                <a:solidFill>
                  <a:schemeClr val="accent1">
                    <a:lumMod val="75000"/>
                  </a:schemeClr>
                </a:solidFill>
                <a:latin typeface="Calibri" panose="020F0502020204030204" pitchFamily="34" charset="0"/>
              </a:rPr>
              <a:t>Items</a:t>
            </a:r>
            <a:r>
              <a:rPr lang="pt-BR" altLang="zh-TW" sz="1600" b="1" i="1" dirty="0">
                <a:solidFill>
                  <a:schemeClr val="accent1">
                    <a:lumMod val="75000"/>
                  </a:schemeClr>
                </a:solidFill>
                <a:latin typeface="Calibri" panose="020F0502020204030204" pitchFamily="34" charset="0"/>
              </a:rPr>
              <a:t> </a:t>
            </a:r>
            <a:r>
              <a:rPr lang="pt-BR" altLang="zh-TW" sz="1600" dirty="0">
                <a:solidFill>
                  <a:schemeClr val="accent1">
                    <a:lumMod val="75000"/>
                  </a:schemeClr>
                </a:solidFill>
                <a:latin typeface="Calibri" panose="020F0502020204030204" pitchFamily="34" charset="0"/>
              </a:rPr>
              <a:t>– I </a:t>
            </a:r>
            <a:r>
              <a:rPr lang="en-US" altLang="zh-TW" sz="1600" dirty="0">
                <a:solidFill>
                  <a:schemeClr val="accent1">
                    <a:lumMod val="75000"/>
                  </a:schemeClr>
                </a:solidFill>
                <a:latin typeface="Calibri" panose="020F0502020204030204" pitchFamily="34" charset="0"/>
              </a:rPr>
              <a:t>don’t care about anything. I need to make sure I have a local with me. That’s the one thing I would never give up on.</a:t>
            </a:r>
          </a:p>
          <a:p>
            <a:r>
              <a:rPr lang="en-US" altLang="zh-TW" sz="1600" b="1" i="1" dirty="0">
                <a:solidFill>
                  <a:schemeClr val="accent1">
                    <a:lumMod val="75000"/>
                  </a:schemeClr>
                </a:solidFill>
                <a:latin typeface="Calibri" panose="020F0502020204030204" pitchFamily="34" charset="0"/>
              </a:rPr>
              <a:t>1.15–1.26  Cory Richards, photographer   </a:t>
            </a:r>
            <a:r>
              <a:rPr lang="en-US" altLang="zh-TW" sz="1600" dirty="0">
                <a:solidFill>
                  <a:schemeClr val="accent1">
                    <a:lumMod val="75000"/>
                  </a:schemeClr>
                </a:solidFill>
                <a:latin typeface="Calibri" panose="020F0502020204030204" pitchFamily="34" charset="0"/>
              </a:rPr>
              <a:t>You don’t want to leave home without a pencil, a camera, a paintbrush. One thing I would not leave home without is a vehicle or a way to record that which I am experiencing.</a:t>
            </a:r>
          </a:p>
        </p:txBody>
      </p:sp>
      <p:pic>
        <p:nvPicPr>
          <p:cNvPr id="6" name="Picture 2">
            <a:hlinkClick r:id="rId2" action="ppaction://hlinkfile"/>
          </p:cNvPr>
          <p:cNvPicPr>
            <a:picLocks noChangeAspect="1" noChangeArrowheads="1"/>
          </p:cNvPicPr>
          <p:nvPr/>
        </p:nvPicPr>
        <p:blipFill>
          <a:blip r:embed="rId3" cstate="print"/>
          <a:srcRect/>
          <a:stretch>
            <a:fillRect/>
          </a:stretch>
        </p:blipFill>
        <p:spPr bwMode="auto">
          <a:xfrm>
            <a:off x="4599679" y="315339"/>
            <a:ext cx="863330" cy="243503"/>
          </a:xfrm>
          <a:prstGeom prst="rect">
            <a:avLst/>
          </a:prstGeom>
          <a:noFill/>
          <a:ln w="9525">
            <a:noFill/>
            <a:miter lim="800000"/>
            <a:headEnd/>
            <a:tailEnd/>
          </a:ln>
        </p:spPr>
      </p:pic>
    </p:spTree>
    <p:extLst>
      <p:ext uri="{BB962C8B-B14F-4D97-AF65-F5344CB8AC3E}">
        <p14:creationId xmlns:p14="http://schemas.microsoft.com/office/powerpoint/2010/main" val="3734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400110"/>
          </a:xfrm>
          <a:prstGeom prst="rect">
            <a:avLst/>
          </a:prstGeom>
        </p:spPr>
        <p:txBody>
          <a:bodyPr wrap="square">
            <a:spAutoFit/>
          </a:bodyPr>
          <a:lstStyle/>
          <a:p>
            <a:r>
              <a:rPr lang="en-US" altLang="zh-TW" sz="2000" b="1" dirty="0">
                <a:solidFill>
                  <a:srgbClr val="E60000"/>
                </a:solidFill>
                <a:latin typeface="Calibri" panose="020F0502020204030204" pitchFamily="34" charset="0"/>
                <a:cs typeface="Calibri" panose="020F0502020204030204" pitchFamily="34" charset="0"/>
              </a:rPr>
              <a:t>Video 2:</a:t>
            </a:r>
            <a:r>
              <a:rPr lang="en-US" altLang="zh-TW" sz="2000" dirty="0">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Why is it important to explore?</a:t>
            </a:r>
            <a:endParaRPr lang="zh-TW" altLang="en-US" sz="2000" b="1"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8f-p. 103</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D1D3F396-A76A-41D7-9F59-25D387522DE3}"/>
              </a:ext>
            </a:extLst>
          </p:cNvPr>
          <p:cNvSpPr/>
          <p:nvPr/>
        </p:nvSpPr>
        <p:spPr>
          <a:xfrm>
            <a:off x="310552" y="837126"/>
            <a:ext cx="8483490"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what the explorers in the video say. What do you think the missing word is? Then watch the video and check your ideas.</a:t>
            </a:r>
            <a:endParaRPr lang="zh-TW" altLang="en-US" sz="2000" dirty="0">
              <a:latin typeface="Calibri" panose="020F0502020204030204" pitchFamily="34" charset="0"/>
            </a:endParaRPr>
          </a:p>
        </p:txBody>
      </p:sp>
      <p:sp>
        <p:nvSpPr>
          <p:cNvPr id="2" name="矩形 1">
            <a:extLst>
              <a:ext uri="{FF2B5EF4-FFF2-40B4-BE49-F238E27FC236}">
                <a16:creationId xmlns:a16="http://schemas.microsoft.com/office/drawing/2014/main" id="{8E916085-6F28-49AE-9149-332415ACEB41}"/>
              </a:ext>
            </a:extLst>
          </p:cNvPr>
          <p:cNvSpPr/>
          <p:nvPr/>
        </p:nvSpPr>
        <p:spPr>
          <a:xfrm>
            <a:off x="676247" y="1612937"/>
            <a:ext cx="8127406" cy="3477875"/>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John Francis, ecologist </a:t>
            </a:r>
          </a:p>
          <a:p>
            <a:pPr marL="360000" indent="-360000"/>
            <a:r>
              <a:rPr lang="en-US" altLang="zh-TW" sz="2000" dirty="0">
                <a:latin typeface="Calibri" panose="020F0502020204030204" pitchFamily="34" charset="0"/>
              </a:rPr>
              <a:t>	‘If you have _________________ and you don’t pursue them, then to me it’s a life unlived.’</a:t>
            </a:r>
          </a:p>
          <a:p>
            <a:pPr marL="360000" indent="-360000">
              <a:spcBef>
                <a:spcPts val="600"/>
              </a:spcBef>
            </a:pPr>
            <a:r>
              <a:rPr lang="en-US" altLang="zh-TW" sz="2000" dirty="0">
                <a:latin typeface="Calibri" panose="020F0502020204030204" pitchFamily="34" charset="0"/>
              </a:rPr>
              <a:t>2 	</a:t>
            </a:r>
            <a:r>
              <a:rPr lang="en-US" altLang="zh-TW" sz="2000" dirty="0" err="1">
                <a:latin typeface="Calibri" panose="020F0502020204030204" pitchFamily="34" charset="0"/>
              </a:rPr>
              <a:t>Laly</a:t>
            </a:r>
            <a:r>
              <a:rPr lang="en-US" altLang="zh-TW" sz="2000" dirty="0">
                <a:latin typeface="Calibri" panose="020F0502020204030204" pitchFamily="34" charset="0"/>
              </a:rPr>
              <a:t> </a:t>
            </a:r>
            <a:r>
              <a:rPr lang="en-US" altLang="zh-TW" sz="2000" dirty="0" err="1">
                <a:latin typeface="Calibri" panose="020F0502020204030204" pitchFamily="34" charset="0"/>
              </a:rPr>
              <a:t>Lichtenfeld</a:t>
            </a:r>
            <a:r>
              <a:rPr lang="en-US" altLang="zh-TW" sz="2000" dirty="0">
                <a:latin typeface="Calibri" panose="020F0502020204030204" pitchFamily="34" charset="0"/>
              </a:rPr>
              <a:t>, big cat conservationist </a:t>
            </a:r>
          </a:p>
          <a:p>
            <a:pPr marL="360000" indent="-360000"/>
            <a:r>
              <a:rPr lang="en-US" altLang="zh-TW" sz="2000" dirty="0">
                <a:latin typeface="Calibri" panose="020F0502020204030204" pitchFamily="34" charset="0"/>
              </a:rPr>
              <a:t>	‘It keeps _________________ exciting, I mean that’s what exploring is about.’</a:t>
            </a:r>
          </a:p>
          <a:p>
            <a:pPr marL="360000" indent="-360000">
              <a:spcBef>
                <a:spcPts val="600"/>
              </a:spcBef>
            </a:pPr>
            <a:r>
              <a:rPr lang="en-US" altLang="zh-TW" sz="2000" dirty="0">
                <a:latin typeface="Calibri" panose="020F0502020204030204" pitchFamily="34" charset="0"/>
              </a:rPr>
              <a:t>3 	</a:t>
            </a:r>
            <a:r>
              <a:rPr lang="en-US" altLang="zh-TW" sz="2000" dirty="0" err="1">
                <a:latin typeface="Calibri" panose="020F0502020204030204" pitchFamily="34" charset="0"/>
              </a:rPr>
              <a:t>Enric</a:t>
            </a:r>
            <a:r>
              <a:rPr lang="en-US" altLang="zh-TW" sz="2000" dirty="0">
                <a:latin typeface="Calibri" panose="020F0502020204030204" pitchFamily="34" charset="0"/>
              </a:rPr>
              <a:t> Sala, marine ecologist </a:t>
            </a:r>
          </a:p>
          <a:p>
            <a:pPr marL="360000" indent="-360000"/>
            <a:r>
              <a:rPr lang="en-US" altLang="zh-TW" sz="2000" dirty="0">
                <a:latin typeface="Calibri" panose="020F0502020204030204" pitchFamily="34" charset="0"/>
              </a:rPr>
              <a:t>	‘Without exploration, there would be no _________________ .’</a:t>
            </a:r>
          </a:p>
          <a:p>
            <a:pPr marL="360000" indent="-360000">
              <a:spcBef>
                <a:spcPts val="600"/>
              </a:spcBef>
            </a:pPr>
            <a:r>
              <a:rPr lang="en-US" altLang="zh-TW" sz="2000" dirty="0">
                <a:latin typeface="Calibri" panose="020F0502020204030204" pitchFamily="34" charset="0"/>
              </a:rPr>
              <a:t>4 	Lee Berger, paleoanthropologist </a:t>
            </a:r>
          </a:p>
          <a:p>
            <a:pPr marL="360000" indent="-360000"/>
            <a:r>
              <a:rPr lang="en-US" altLang="zh-TW" sz="2000" dirty="0">
                <a:latin typeface="Calibri" panose="020F0502020204030204" pitchFamily="34" charset="0"/>
              </a:rPr>
              <a:t>	‘We think we _________________ how things work, but we don’t.’</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5120BDE7-6E08-41D2-B8F9-73CB73316929}"/>
              </a:ext>
            </a:extLst>
          </p:cNvPr>
          <p:cNvSpPr/>
          <p:nvPr/>
        </p:nvSpPr>
        <p:spPr>
          <a:xfrm>
            <a:off x="2923233" y="1967448"/>
            <a:ext cx="143661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questions</a:t>
            </a:r>
          </a:p>
        </p:txBody>
      </p:sp>
      <p:sp>
        <p:nvSpPr>
          <p:cNvPr id="14" name="矩形 13">
            <a:extLst>
              <a:ext uri="{FF2B5EF4-FFF2-40B4-BE49-F238E27FC236}">
                <a16:creationId xmlns:a16="http://schemas.microsoft.com/office/drawing/2014/main" id="{5120BDE7-6E08-41D2-B8F9-73CB73316929}"/>
              </a:ext>
            </a:extLst>
          </p:cNvPr>
          <p:cNvSpPr/>
          <p:nvPr/>
        </p:nvSpPr>
        <p:spPr>
          <a:xfrm>
            <a:off x="2905863" y="2929556"/>
            <a:ext cx="81728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life</a:t>
            </a:r>
          </a:p>
        </p:txBody>
      </p:sp>
      <p:sp>
        <p:nvSpPr>
          <p:cNvPr id="15" name="矩形 14">
            <a:extLst>
              <a:ext uri="{FF2B5EF4-FFF2-40B4-BE49-F238E27FC236}">
                <a16:creationId xmlns:a16="http://schemas.microsoft.com/office/drawing/2014/main" id="{5120BDE7-6E08-41D2-B8F9-73CB73316929}"/>
              </a:ext>
            </a:extLst>
          </p:cNvPr>
          <p:cNvSpPr/>
          <p:nvPr/>
        </p:nvSpPr>
        <p:spPr>
          <a:xfrm>
            <a:off x="5957098" y="3953827"/>
            <a:ext cx="128421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progress</a:t>
            </a:r>
          </a:p>
        </p:txBody>
      </p:sp>
      <p:sp>
        <p:nvSpPr>
          <p:cNvPr id="16" name="矩形 15">
            <a:extLst>
              <a:ext uri="{FF2B5EF4-FFF2-40B4-BE49-F238E27FC236}">
                <a16:creationId xmlns:a16="http://schemas.microsoft.com/office/drawing/2014/main" id="{5120BDE7-6E08-41D2-B8F9-73CB73316929}"/>
              </a:ext>
            </a:extLst>
          </p:cNvPr>
          <p:cNvSpPr/>
          <p:nvPr/>
        </p:nvSpPr>
        <p:spPr>
          <a:xfrm>
            <a:off x="2905863" y="4613776"/>
            <a:ext cx="16441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understand</a:t>
            </a:r>
          </a:p>
        </p:txBody>
      </p:sp>
      <p:pic>
        <p:nvPicPr>
          <p:cNvPr id="4098" name="Picture 2">
            <a:hlinkClick r:id="rId2" action="ppaction://hlinkfile"/>
          </p:cNvPr>
          <p:cNvPicPr>
            <a:picLocks noChangeAspect="1" noChangeArrowheads="1"/>
          </p:cNvPicPr>
          <p:nvPr/>
        </p:nvPicPr>
        <p:blipFill>
          <a:blip r:embed="rId3" cstate="print"/>
          <a:srcRect/>
          <a:stretch>
            <a:fillRect/>
          </a:stretch>
        </p:blipFill>
        <p:spPr bwMode="auto">
          <a:xfrm>
            <a:off x="6286907" y="1220012"/>
            <a:ext cx="879055" cy="244800"/>
          </a:xfrm>
          <a:prstGeom prst="rect">
            <a:avLst/>
          </a:prstGeom>
          <a:noFill/>
          <a:ln w="9525">
            <a:noFill/>
            <a:miter lim="800000"/>
            <a:headEnd/>
            <a:tailEnd/>
          </a:ln>
        </p:spPr>
      </p:pic>
      <p:sp>
        <p:nvSpPr>
          <p:cNvPr id="17" name="矩形 16">
            <a:extLst>
              <a:ext uri="{FF2B5EF4-FFF2-40B4-BE49-F238E27FC236}">
                <a16:creationId xmlns:a16="http://schemas.microsoft.com/office/drawing/2014/main" id="{650F69CA-814A-43CC-B62E-6FA693F63D8A}"/>
              </a:ext>
            </a:extLst>
          </p:cNvPr>
          <p:cNvSpPr/>
          <p:nvPr/>
        </p:nvSpPr>
        <p:spPr>
          <a:xfrm>
            <a:off x="304909" y="5141140"/>
            <a:ext cx="8442484"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video again. Who gave the most interesting answer, in your opinion?</a:t>
            </a:r>
            <a:endParaRPr lang="zh-TW" altLang="en-US" sz="2000" dirty="0">
              <a:latin typeface="Calibri" panose="020F0502020204030204" pitchFamily="34" charset="0"/>
              <a:cs typeface="Calibri" panose="020F0502020204030204" pitchFamily="34" charset="0"/>
            </a:endParaRPr>
          </a:p>
        </p:txBody>
      </p:sp>
      <p:pic>
        <p:nvPicPr>
          <p:cNvPr id="18" name="Picture 2">
            <a:hlinkClick r:id="rId2" action="ppaction://hlinkfile"/>
          </p:cNvPr>
          <p:cNvPicPr>
            <a:picLocks noChangeAspect="1" noChangeArrowheads="1"/>
          </p:cNvPicPr>
          <p:nvPr/>
        </p:nvPicPr>
        <p:blipFill>
          <a:blip r:embed="rId3" cstate="print"/>
          <a:srcRect/>
          <a:stretch>
            <a:fillRect/>
          </a:stretch>
        </p:blipFill>
        <p:spPr bwMode="auto">
          <a:xfrm>
            <a:off x="1760302" y="5529829"/>
            <a:ext cx="879055" cy="244800"/>
          </a:xfrm>
          <a:prstGeom prst="rect">
            <a:avLst/>
          </a:prstGeom>
          <a:noFill/>
          <a:ln w="9525">
            <a:noFill/>
            <a:miter lim="800000"/>
            <a:headEnd/>
            <a:tailEnd/>
          </a:ln>
        </p:spPr>
      </p:pic>
      <p:sp>
        <p:nvSpPr>
          <p:cNvPr id="20" name="矩形 19">
            <a:extLst>
              <a:ext uri="{FF2B5EF4-FFF2-40B4-BE49-F238E27FC236}">
                <a16:creationId xmlns:a16="http://schemas.microsoft.com/office/drawing/2014/main" id="{5120BDE7-6E08-41D2-B8F9-73CB73316929}"/>
              </a:ext>
            </a:extLst>
          </p:cNvPr>
          <p:cNvSpPr/>
          <p:nvPr/>
        </p:nvSpPr>
        <p:spPr>
          <a:xfrm>
            <a:off x="4739950" y="5578785"/>
            <a:ext cx="296060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ideas</a:t>
            </a:r>
          </a:p>
        </p:txBody>
      </p:sp>
    </p:spTree>
    <p:extLst>
      <p:ext uri="{BB962C8B-B14F-4D97-AF65-F5344CB8AC3E}">
        <p14:creationId xmlns:p14="http://schemas.microsoft.com/office/powerpoint/2010/main" val="2285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Questions and answers</a:t>
            </a:r>
          </a:p>
        </p:txBody>
      </p:sp>
      <p:sp>
        <p:nvSpPr>
          <p:cNvPr id="2" name="矩形 1">
            <a:extLst>
              <a:ext uri="{FF2B5EF4-FFF2-40B4-BE49-F238E27FC236}">
                <a16:creationId xmlns:a16="http://schemas.microsoft.com/office/drawing/2014/main" id="{25E96E61-4891-4FD5-B4B6-DCB2320010F4}"/>
              </a:ext>
            </a:extLst>
          </p:cNvPr>
          <p:cNvSpPr/>
          <p:nvPr/>
        </p:nvSpPr>
        <p:spPr>
          <a:xfrm>
            <a:off x="308448" y="708335"/>
            <a:ext cx="8511944" cy="5262979"/>
          </a:xfrm>
          <a:prstGeom prst="rect">
            <a:avLst/>
          </a:prstGeom>
        </p:spPr>
        <p:txBody>
          <a:bodyPr wrap="square">
            <a:spAutoFit/>
          </a:bodyPr>
          <a:lstStyle/>
          <a:p>
            <a:r>
              <a:rPr lang="en-US" altLang="zh-TW" sz="1600" b="1" i="1" dirty="0">
                <a:solidFill>
                  <a:schemeClr val="accent1">
                    <a:lumMod val="75000"/>
                  </a:schemeClr>
                </a:solidFill>
                <a:latin typeface="Calibri" panose="020F0502020204030204" pitchFamily="34" charset="0"/>
              </a:rPr>
              <a:t>0.00–0.07  Lee Berger, paleoanthropologist   </a:t>
            </a:r>
            <a:r>
              <a:rPr lang="en-US" altLang="zh-TW" sz="1600" dirty="0">
                <a:solidFill>
                  <a:schemeClr val="accent1">
                    <a:lumMod val="75000"/>
                  </a:schemeClr>
                </a:solidFill>
                <a:latin typeface="Calibri" panose="020F0502020204030204" pitchFamily="34" charset="0"/>
              </a:rPr>
              <a:t>Oh … I … that’s not hard to say.</a:t>
            </a:r>
          </a:p>
          <a:p>
            <a:r>
              <a:rPr lang="en-US" altLang="zh-TW" sz="1600" b="1" i="1" dirty="0">
                <a:solidFill>
                  <a:schemeClr val="accent1">
                    <a:lumMod val="75000"/>
                  </a:schemeClr>
                </a:solidFill>
                <a:latin typeface="Calibri" panose="020F0502020204030204" pitchFamily="34" charset="0"/>
              </a:rPr>
              <a:t>0.08–0.09  Catherine Workman, conservation biologist   </a:t>
            </a:r>
            <a:r>
              <a:rPr lang="en-US" altLang="zh-TW" sz="1600" dirty="0" err="1">
                <a:solidFill>
                  <a:schemeClr val="accent1">
                    <a:lumMod val="75000"/>
                  </a:schemeClr>
                </a:solidFill>
                <a:latin typeface="Calibri" panose="020F0502020204030204" pitchFamily="34" charset="0"/>
              </a:rPr>
              <a:t>Mmmm</a:t>
            </a:r>
            <a:r>
              <a:rPr lang="en-US" altLang="zh-TW" sz="1600" dirty="0">
                <a:solidFill>
                  <a:schemeClr val="accent1">
                    <a:lumMod val="75000"/>
                  </a:schemeClr>
                </a:solidFill>
                <a:latin typeface="Calibri" panose="020F0502020204030204" pitchFamily="34" charset="0"/>
              </a:rPr>
              <a:t>, that’s tough.</a:t>
            </a:r>
          </a:p>
          <a:p>
            <a:r>
              <a:rPr lang="en-US" altLang="zh-TW" sz="1600" b="1" i="1" dirty="0">
                <a:solidFill>
                  <a:schemeClr val="accent1">
                    <a:lumMod val="75000"/>
                  </a:schemeClr>
                </a:solidFill>
                <a:latin typeface="Calibri" panose="020F0502020204030204" pitchFamily="34" charset="0"/>
              </a:rPr>
              <a:t>0.10–0.14  </a:t>
            </a:r>
            <a:r>
              <a:rPr lang="en-US" altLang="zh-TW" sz="1600" b="1" i="1" dirty="0" err="1">
                <a:solidFill>
                  <a:schemeClr val="accent1">
                    <a:lumMod val="75000"/>
                  </a:schemeClr>
                </a:solidFill>
                <a:latin typeface="Calibri" panose="020F0502020204030204" pitchFamily="34" charset="0"/>
              </a:rPr>
              <a:t>Laly</a:t>
            </a:r>
            <a:r>
              <a:rPr lang="en-US" altLang="zh-TW" sz="1600" b="1" i="1" dirty="0">
                <a:solidFill>
                  <a:schemeClr val="accent1">
                    <a:lumMod val="75000"/>
                  </a:schemeClr>
                </a:solidFill>
                <a:latin typeface="Calibri" panose="020F0502020204030204" pitchFamily="34" charset="0"/>
              </a:rPr>
              <a:t> </a:t>
            </a:r>
            <a:r>
              <a:rPr lang="en-US" altLang="zh-TW" sz="1600" b="1" i="1" dirty="0" err="1">
                <a:solidFill>
                  <a:schemeClr val="accent1">
                    <a:lumMod val="75000"/>
                  </a:schemeClr>
                </a:solidFill>
                <a:latin typeface="Calibri" panose="020F0502020204030204" pitchFamily="34" charset="0"/>
              </a:rPr>
              <a:t>Lichtenfeld</a:t>
            </a:r>
            <a:r>
              <a:rPr lang="en-US" altLang="zh-TW" sz="1600" b="1" i="1" dirty="0">
                <a:solidFill>
                  <a:schemeClr val="accent1">
                    <a:lumMod val="75000"/>
                  </a:schemeClr>
                </a:solidFill>
                <a:latin typeface="Calibri" panose="020F0502020204030204" pitchFamily="34" charset="0"/>
              </a:rPr>
              <a:t>, big cat conservationist   </a:t>
            </a:r>
            <a:r>
              <a:rPr lang="en-US" altLang="zh-TW" sz="1600" dirty="0" err="1">
                <a:solidFill>
                  <a:schemeClr val="accent1">
                    <a:lumMod val="75000"/>
                  </a:schemeClr>
                </a:solidFill>
                <a:latin typeface="Calibri" panose="020F0502020204030204" pitchFamily="34" charset="0"/>
              </a:rPr>
              <a:t>Mmmm</a:t>
            </a:r>
            <a:r>
              <a:rPr lang="en-US" altLang="zh-TW" sz="1600" dirty="0">
                <a:solidFill>
                  <a:schemeClr val="accent1">
                    <a:lumMod val="75000"/>
                  </a:schemeClr>
                </a:solidFill>
                <a:latin typeface="Calibri" panose="020F0502020204030204" pitchFamily="34" charset="0"/>
              </a:rPr>
              <a:t>, let me think about that one for a minute.</a:t>
            </a:r>
          </a:p>
          <a:p>
            <a:r>
              <a:rPr lang="en-US" altLang="zh-TW" sz="1600" b="1" i="1" dirty="0">
                <a:solidFill>
                  <a:schemeClr val="accent1">
                    <a:lumMod val="75000"/>
                  </a:schemeClr>
                </a:solidFill>
                <a:latin typeface="Calibri" panose="020F0502020204030204" pitchFamily="34" charset="0"/>
              </a:rPr>
              <a:t>0.15–0.25  John Francis, ecologist   </a:t>
            </a:r>
            <a:r>
              <a:rPr lang="en-US" altLang="zh-TW" sz="1600" dirty="0">
                <a:solidFill>
                  <a:schemeClr val="accent1">
                    <a:lumMod val="75000"/>
                  </a:schemeClr>
                </a:solidFill>
                <a:latin typeface="Calibri" panose="020F0502020204030204" pitchFamily="34" charset="0"/>
              </a:rPr>
              <a:t>Exploration is in people’s blood – some more than others, I think. But if you have questions and you don’t pursue them, then to me it’s a life unlived.</a:t>
            </a:r>
          </a:p>
          <a:p>
            <a:r>
              <a:rPr lang="en-US" altLang="zh-TW" sz="1600" b="1" i="1" dirty="0">
                <a:solidFill>
                  <a:schemeClr val="accent1">
                    <a:lumMod val="75000"/>
                  </a:schemeClr>
                </a:solidFill>
                <a:latin typeface="Calibri" panose="020F0502020204030204" pitchFamily="34" charset="0"/>
              </a:rPr>
              <a:t>0.26–0.32  Emily Ainsworth, anthropologist   </a:t>
            </a:r>
            <a:r>
              <a:rPr lang="en-US" altLang="zh-TW" sz="1600" dirty="0">
                <a:solidFill>
                  <a:schemeClr val="accent1">
                    <a:lumMod val="75000"/>
                  </a:schemeClr>
                </a:solidFill>
                <a:latin typeface="Calibri" panose="020F0502020204030204" pitchFamily="34" charset="0"/>
              </a:rPr>
              <a:t>It’s part of human nature to be curious and to want to learn more about the world.</a:t>
            </a:r>
          </a:p>
          <a:p>
            <a:r>
              <a:rPr lang="en-US" altLang="zh-TW" sz="1600" b="1" i="1" dirty="0">
                <a:solidFill>
                  <a:schemeClr val="accent1">
                    <a:lumMod val="75000"/>
                  </a:schemeClr>
                </a:solidFill>
                <a:latin typeface="Calibri" panose="020F0502020204030204" pitchFamily="34" charset="0"/>
              </a:rPr>
              <a:t>0.33–0.38  Juan Martinez, environmentalist   </a:t>
            </a:r>
            <a:r>
              <a:rPr lang="en-US" altLang="zh-TW" sz="1600" dirty="0">
                <a:solidFill>
                  <a:schemeClr val="accent1">
                    <a:lumMod val="75000"/>
                  </a:schemeClr>
                </a:solidFill>
                <a:latin typeface="Calibri" panose="020F0502020204030204" pitchFamily="34" charset="0"/>
              </a:rPr>
              <a:t>It’s where you find yourself, or you find new things, where you grow. </a:t>
            </a:r>
          </a:p>
          <a:p>
            <a:r>
              <a:rPr lang="en-US" altLang="zh-TW" sz="1600" b="1" i="1" dirty="0">
                <a:solidFill>
                  <a:schemeClr val="accent1">
                    <a:lumMod val="75000"/>
                  </a:schemeClr>
                </a:solidFill>
                <a:latin typeface="Calibri" panose="020F0502020204030204" pitchFamily="34" charset="0"/>
              </a:rPr>
              <a:t>0.39–0.42  </a:t>
            </a:r>
            <a:r>
              <a:rPr lang="en-US" altLang="zh-TW" sz="1600" b="1" i="1" dirty="0" err="1">
                <a:solidFill>
                  <a:schemeClr val="accent1">
                    <a:lumMod val="75000"/>
                  </a:schemeClr>
                </a:solidFill>
                <a:latin typeface="Calibri" panose="020F0502020204030204" pitchFamily="34" charset="0"/>
              </a:rPr>
              <a:t>Laly</a:t>
            </a:r>
            <a:r>
              <a:rPr lang="en-US" altLang="zh-TW" sz="1600" b="1" i="1" dirty="0">
                <a:solidFill>
                  <a:schemeClr val="accent1">
                    <a:lumMod val="75000"/>
                  </a:schemeClr>
                </a:solidFill>
                <a:latin typeface="Calibri" panose="020F0502020204030204" pitchFamily="34" charset="0"/>
              </a:rPr>
              <a:t> </a:t>
            </a:r>
            <a:r>
              <a:rPr lang="en-US" altLang="zh-TW" sz="1600" b="1" i="1" dirty="0" err="1">
                <a:solidFill>
                  <a:schemeClr val="accent1">
                    <a:lumMod val="75000"/>
                  </a:schemeClr>
                </a:solidFill>
                <a:latin typeface="Calibri" panose="020F0502020204030204" pitchFamily="34" charset="0"/>
              </a:rPr>
              <a:t>Lichtenfeld</a:t>
            </a:r>
            <a:r>
              <a:rPr lang="en-US" altLang="zh-TW" sz="1600" b="1" i="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It keeps life exciting. I mean that’s what exploring is about.</a:t>
            </a:r>
          </a:p>
          <a:p>
            <a:r>
              <a:rPr lang="en-US" altLang="zh-TW" sz="1600" b="1" i="1" dirty="0">
                <a:solidFill>
                  <a:schemeClr val="accent1">
                    <a:lumMod val="75000"/>
                  </a:schemeClr>
                </a:solidFill>
                <a:latin typeface="Calibri" panose="020F0502020204030204" pitchFamily="34" charset="0"/>
              </a:rPr>
              <a:t>0.43–0.50  Clare </a:t>
            </a:r>
            <a:r>
              <a:rPr lang="en-US" altLang="zh-TW" sz="1600" b="1" i="1" dirty="0" err="1">
                <a:solidFill>
                  <a:schemeClr val="accent1">
                    <a:lumMod val="75000"/>
                  </a:schemeClr>
                </a:solidFill>
                <a:latin typeface="Calibri" panose="020F0502020204030204" pitchFamily="34" charset="0"/>
              </a:rPr>
              <a:t>Fieseler</a:t>
            </a:r>
            <a:r>
              <a:rPr lang="en-US" altLang="zh-TW" sz="1600" dirty="0">
                <a:solidFill>
                  <a:schemeClr val="accent1">
                    <a:lumMod val="75000"/>
                  </a:schemeClr>
                </a:solidFill>
                <a:latin typeface="Calibri" panose="020F0502020204030204" pitchFamily="34" charset="0"/>
              </a:rPr>
              <a:t>, </a:t>
            </a:r>
            <a:r>
              <a:rPr lang="en-US" altLang="zh-TW" sz="1600" b="1" i="1" dirty="0">
                <a:solidFill>
                  <a:schemeClr val="accent1">
                    <a:lumMod val="75000"/>
                  </a:schemeClr>
                </a:solidFill>
                <a:latin typeface="Calibri" panose="020F0502020204030204" pitchFamily="34" charset="0"/>
              </a:rPr>
              <a:t>marine ecologist   </a:t>
            </a:r>
            <a:r>
              <a:rPr lang="en-US" altLang="zh-TW" sz="1600" dirty="0">
                <a:solidFill>
                  <a:schemeClr val="accent1">
                    <a:lumMod val="75000"/>
                  </a:schemeClr>
                </a:solidFill>
                <a:latin typeface="Calibri" panose="020F0502020204030204" pitchFamily="34" charset="0"/>
              </a:rPr>
              <a:t>That’s what drives people to the highest mountain and the deepest crevices and I don’t think that will ever stop.</a:t>
            </a:r>
          </a:p>
          <a:p>
            <a:r>
              <a:rPr lang="en-US" altLang="zh-TW" sz="1600" b="1" i="1" dirty="0">
                <a:solidFill>
                  <a:schemeClr val="accent1">
                    <a:lumMod val="75000"/>
                  </a:schemeClr>
                </a:solidFill>
                <a:latin typeface="Calibri" panose="020F0502020204030204" pitchFamily="34" charset="0"/>
              </a:rPr>
              <a:t>0.51–1.02  </a:t>
            </a:r>
            <a:r>
              <a:rPr lang="en-US" altLang="zh-TW" sz="1600" b="1" i="1" dirty="0" err="1">
                <a:solidFill>
                  <a:schemeClr val="accent1">
                    <a:lumMod val="75000"/>
                  </a:schemeClr>
                </a:solidFill>
                <a:latin typeface="Calibri" panose="020F0502020204030204" pitchFamily="34" charset="0"/>
              </a:rPr>
              <a:t>Enric</a:t>
            </a:r>
            <a:r>
              <a:rPr lang="en-US" altLang="zh-TW" sz="1600" b="1" i="1" dirty="0">
                <a:solidFill>
                  <a:schemeClr val="accent1">
                    <a:lumMod val="75000"/>
                  </a:schemeClr>
                </a:solidFill>
                <a:latin typeface="Calibri" panose="020F0502020204030204" pitchFamily="34" charset="0"/>
              </a:rPr>
              <a:t> Sala, marine ecologist   </a:t>
            </a:r>
            <a:r>
              <a:rPr lang="en-US" altLang="zh-TW" sz="1600" dirty="0">
                <a:solidFill>
                  <a:schemeClr val="accent1">
                    <a:lumMod val="75000"/>
                  </a:schemeClr>
                </a:solidFill>
                <a:latin typeface="Calibri" panose="020F0502020204030204" pitchFamily="34" charset="0"/>
              </a:rPr>
              <a:t>Without exploration, there would be no progress. Exploration is trying to learn why and how and where.</a:t>
            </a:r>
          </a:p>
          <a:p>
            <a:r>
              <a:rPr lang="en-US" altLang="zh-TW" sz="1600" b="1" i="1" dirty="0">
                <a:solidFill>
                  <a:schemeClr val="accent1">
                    <a:lumMod val="75000"/>
                  </a:schemeClr>
                </a:solidFill>
                <a:latin typeface="Calibri" panose="020F0502020204030204" pitchFamily="34" charset="0"/>
              </a:rPr>
              <a:t>1.03–1.17  Lee Berger   </a:t>
            </a:r>
            <a:r>
              <a:rPr lang="en-US" altLang="zh-TW" sz="1600" dirty="0">
                <a:solidFill>
                  <a:schemeClr val="accent1">
                    <a:lumMod val="75000"/>
                  </a:schemeClr>
                </a:solidFill>
                <a:latin typeface="Calibri" panose="020F0502020204030204" pitchFamily="34" charset="0"/>
              </a:rPr>
              <a:t>We think we know this place, but we don’t. We think we know ourselves, but we don’t. We think we understand how things work, but we don’t.</a:t>
            </a:r>
          </a:p>
          <a:p>
            <a:r>
              <a:rPr lang="en-US" altLang="zh-TW" sz="1600" b="1" i="1" dirty="0">
                <a:solidFill>
                  <a:schemeClr val="accent1">
                    <a:lumMod val="75000"/>
                  </a:schemeClr>
                </a:solidFill>
                <a:latin typeface="Calibri" panose="020F0502020204030204" pitchFamily="34" charset="0"/>
              </a:rPr>
              <a:t>1.18–1.23 Catherine Workman   </a:t>
            </a:r>
            <a:r>
              <a:rPr lang="en-US" altLang="zh-TW" sz="1600" dirty="0">
                <a:solidFill>
                  <a:schemeClr val="accent1">
                    <a:lumMod val="75000"/>
                  </a:schemeClr>
                </a:solidFill>
                <a:latin typeface="Calibri" panose="020F0502020204030204" pitchFamily="34" charset="0"/>
              </a:rPr>
              <a:t>By knowing what’s out there, we care about what’s out there.</a:t>
            </a:r>
          </a:p>
          <a:p>
            <a:r>
              <a:rPr lang="en-US" altLang="zh-TW" sz="1600" b="1" i="1" dirty="0">
                <a:solidFill>
                  <a:schemeClr val="accent1">
                    <a:lumMod val="75000"/>
                  </a:schemeClr>
                </a:solidFill>
                <a:latin typeface="Calibri" panose="020F0502020204030204" pitchFamily="34" charset="0"/>
              </a:rPr>
              <a:t>1.24–1.33  Cory Richards   </a:t>
            </a:r>
            <a:r>
              <a:rPr lang="en-US" altLang="zh-TW" sz="1600" dirty="0">
                <a:solidFill>
                  <a:schemeClr val="accent1">
                    <a:lumMod val="75000"/>
                  </a:schemeClr>
                </a:solidFill>
                <a:latin typeface="Calibri" panose="020F0502020204030204" pitchFamily="34" charset="0"/>
              </a:rPr>
              <a:t>If we have more to care about, then we engage more fully with our world and more fully with our human family and we act, you know, with love.</a:t>
            </a:r>
          </a:p>
          <a:p>
            <a:r>
              <a:rPr lang="en-US" altLang="zh-TW" sz="1600" b="1" i="1" dirty="0">
                <a:solidFill>
                  <a:schemeClr val="accent1">
                    <a:lumMod val="75000"/>
                  </a:schemeClr>
                </a:solidFill>
                <a:latin typeface="Calibri" panose="020F0502020204030204" pitchFamily="34" charset="0"/>
              </a:rPr>
              <a:t>1.34–1.37  Lee Berger   </a:t>
            </a:r>
            <a:r>
              <a:rPr lang="en-US" altLang="zh-TW" sz="1600" dirty="0">
                <a:solidFill>
                  <a:schemeClr val="accent1">
                    <a:lumMod val="75000"/>
                  </a:schemeClr>
                </a:solidFill>
                <a:latin typeface="Calibri" panose="020F0502020204030204" pitchFamily="34" charset="0"/>
              </a:rPr>
              <a:t>That’s why exploration is so fundamentally important.</a:t>
            </a:r>
          </a:p>
        </p:txBody>
      </p:sp>
      <p:pic>
        <p:nvPicPr>
          <p:cNvPr id="8" name="Picture 2">
            <a:hlinkClick r:id="rId2" action="ppaction://hlinkfile"/>
          </p:cNvPr>
          <p:cNvPicPr>
            <a:picLocks noChangeAspect="1" noChangeArrowheads="1"/>
          </p:cNvPicPr>
          <p:nvPr/>
        </p:nvPicPr>
        <p:blipFill>
          <a:blip r:embed="rId3" cstate="print"/>
          <a:srcRect/>
          <a:stretch>
            <a:fillRect/>
          </a:stretch>
        </p:blipFill>
        <p:spPr bwMode="auto">
          <a:xfrm>
            <a:off x="4601936" y="291483"/>
            <a:ext cx="879055" cy="244800"/>
          </a:xfrm>
          <a:prstGeom prst="rect">
            <a:avLst/>
          </a:prstGeom>
          <a:noFill/>
          <a:ln w="9525">
            <a:noFill/>
            <a:miter lim="800000"/>
            <a:headEnd/>
            <a:tailEnd/>
          </a:ln>
        </p:spPr>
      </p:pic>
    </p:spTree>
    <p:extLst>
      <p:ext uri="{BB962C8B-B14F-4D97-AF65-F5344CB8AC3E}">
        <p14:creationId xmlns:p14="http://schemas.microsoft.com/office/powerpoint/2010/main" val="3734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After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8f-p. 103</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D1D3F396-A76A-41D7-9F59-25D387522DE3}"/>
              </a:ext>
            </a:extLst>
          </p:cNvPr>
          <p:cNvSpPr/>
          <p:nvPr/>
        </p:nvSpPr>
        <p:spPr>
          <a:xfrm>
            <a:off x="310552" y="924675"/>
            <a:ext cx="8483490"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9 	Vocabulary in context</a:t>
            </a:r>
            <a:endParaRPr lang="zh-TW" altLang="en-US" sz="2000" dirty="0">
              <a:solidFill>
                <a:srgbClr val="E60000"/>
              </a:solidFill>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3F97F011-453E-4446-A1BE-DCC2127720FC}"/>
              </a:ext>
            </a:extLst>
          </p:cNvPr>
          <p:cNvSpPr/>
          <p:nvPr/>
        </p:nvSpPr>
        <p:spPr>
          <a:xfrm>
            <a:off x="304794" y="1419443"/>
            <a:ext cx="8489133" cy="707886"/>
          </a:xfrm>
          <a:prstGeom prst="rect">
            <a:avLst/>
          </a:prstGeom>
        </p:spPr>
        <p:txBody>
          <a:bodyPr wrap="square">
            <a:spAutoFit/>
          </a:bodyPr>
          <a:lstStyle/>
          <a:p>
            <a:pPr marL="358775" indent="-358775"/>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rPr>
              <a:t>Watch the clips from the videos. Choose the correct meaning of the words and phrases.</a:t>
            </a:r>
          </a:p>
        </p:txBody>
      </p:sp>
      <p:sp>
        <p:nvSpPr>
          <p:cNvPr id="9" name="矩形 8">
            <a:extLst>
              <a:ext uri="{FF2B5EF4-FFF2-40B4-BE49-F238E27FC236}">
                <a16:creationId xmlns:a16="http://schemas.microsoft.com/office/drawing/2014/main" id="{ED95DAA3-A7CC-4E22-BB72-CA9F13785BD5}"/>
              </a:ext>
            </a:extLst>
          </p:cNvPr>
          <p:cNvSpPr/>
          <p:nvPr/>
        </p:nvSpPr>
        <p:spPr>
          <a:xfrm>
            <a:off x="314521" y="2252026"/>
            <a:ext cx="8489133" cy="707886"/>
          </a:xfrm>
          <a:prstGeom prst="rect">
            <a:avLst/>
          </a:prstGeom>
        </p:spPr>
        <p:txBody>
          <a:bodyPr wrap="square">
            <a:spAutoFit/>
          </a:bodyPr>
          <a:lstStyle/>
          <a:p>
            <a:pPr marL="358775" indent="-358775"/>
            <a:r>
              <a:rPr lang="en-US" altLang="zh-TW" sz="2000" b="1" dirty="0">
                <a:solidFill>
                  <a:srgbClr val="E60000"/>
                </a:solidFill>
                <a:latin typeface="Calibri" panose="020F0502020204030204" pitchFamily="34" charset="0"/>
              </a:rPr>
              <a:t>b 	</a:t>
            </a:r>
            <a:r>
              <a:rPr lang="en-US" altLang="zh-TW" sz="2000" dirty="0">
                <a:latin typeface="Calibri" panose="020F0502020204030204" pitchFamily="34" charset="0"/>
              </a:rPr>
              <a:t>Answer the questions in your own words. Then work in pairs and compare your answers.</a:t>
            </a:r>
          </a:p>
        </p:txBody>
      </p:sp>
      <p:sp>
        <p:nvSpPr>
          <p:cNvPr id="2" name="矩形 1">
            <a:extLst>
              <a:ext uri="{FF2B5EF4-FFF2-40B4-BE49-F238E27FC236}">
                <a16:creationId xmlns:a16="http://schemas.microsoft.com/office/drawing/2014/main" id="{8E916085-6F28-49AE-9149-332415ACEB41}"/>
              </a:ext>
            </a:extLst>
          </p:cNvPr>
          <p:cNvSpPr/>
          <p:nvPr/>
        </p:nvSpPr>
        <p:spPr>
          <a:xfrm>
            <a:off x="656792" y="3015114"/>
            <a:ext cx="8046533" cy="1785104"/>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Does the power ever go out where you live? What do you do when that happens?</a:t>
            </a:r>
          </a:p>
          <a:p>
            <a:pPr marL="360000" indent="-360000">
              <a:spcBef>
                <a:spcPts val="600"/>
              </a:spcBef>
            </a:pPr>
            <a:r>
              <a:rPr lang="en-US" altLang="zh-TW" sz="2000" dirty="0">
                <a:latin typeface="Calibri" panose="020F0502020204030204" pitchFamily="34" charset="0"/>
              </a:rPr>
              <a:t>2 	Do you think it’s human nature to be curious? What else is human nature?</a:t>
            </a:r>
          </a:p>
          <a:p>
            <a:pPr marL="360000" indent="-360000">
              <a:spcBef>
                <a:spcPts val="600"/>
              </a:spcBef>
            </a:pPr>
            <a:r>
              <a:rPr lang="en-US" altLang="zh-TW" sz="2000" dirty="0">
                <a:latin typeface="Calibri" panose="020F0502020204030204" pitchFamily="34" charset="0"/>
              </a:rPr>
              <a:t>3 	What kind of thing do you think drives artists and business people?</a:t>
            </a:r>
            <a:endParaRPr lang="zh-TW" altLang="en-US" sz="2000" dirty="0">
              <a:latin typeface="Calibri" panose="020F0502020204030204" pitchFamily="34" charset="0"/>
            </a:endParaRPr>
          </a:p>
        </p:txBody>
      </p:sp>
      <p:pic>
        <p:nvPicPr>
          <p:cNvPr id="5122" name="Picture 2">
            <a:hlinkClick r:id="rId2" action="ppaction://hlinkfile"/>
          </p:cNvPr>
          <p:cNvPicPr>
            <a:picLocks noChangeAspect="1" noChangeArrowheads="1"/>
          </p:cNvPicPr>
          <p:nvPr/>
        </p:nvPicPr>
        <p:blipFill>
          <a:blip r:embed="rId3" cstate="print"/>
          <a:srcRect/>
          <a:stretch>
            <a:fillRect/>
          </a:stretch>
        </p:blipFill>
        <p:spPr bwMode="auto">
          <a:xfrm>
            <a:off x="2170890" y="1812588"/>
            <a:ext cx="930240" cy="244800"/>
          </a:xfrm>
          <a:prstGeom prst="rect">
            <a:avLst/>
          </a:prstGeom>
          <a:noFill/>
          <a:ln w="9525">
            <a:noFill/>
            <a:miter lim="800000"/>
            <a:headEnd/>
            <a:tailEnd/>
          </a:ln>
        </p:spPr>
      </p:pic>
      <p:sp>
        <p:nvSpPr>
          <p:cNvPr id="13" name="矩形 12">
            <a:extLst>
              <a:ext uri="{FF2B5EF4-FFF2-40B4-BE49-F238E27FC236}">
                <a16:creationId xmlns:a16="http://schemas.microsoft.com/office/drawing/2014/main" id="{5120BDE7-6E08-41D2-B8F9-73CB73316929}"/>
              </a:ext>
            </a:extLst>
          </p:cNvPr>
          <p:cNvSpPr/>
          <p:nvPr/>
        </p:nvSpPr>
        <p:spPr>
          <a:xfrm>
            <a:off x="762084" y="4855420"/>
            <a:ext cx="8338372" cy="1477328"/>
          </a:xfrm>
          <a:prstGeom prst="rect">
            <a:avLst/>
          </a:prstGeom>
        </p:spPr>
        <p:txBody>
          <a:bodyPr wrap="square">
            <a:spAutoFit/>
          </a:bodyPr>
          <a:lstStyle/>
          <a:p>
            <a:r>
              <a:rPr lang="en-US" altLang="zh-TW" b="1" dirty="0">
                <a:solidFill>
                  <a:srgbClr val="FF0066"/>
                </a:solidFill>
                <a:latin typeface="Segoe Print" panose="02000600000000000000" pitchFamily="2" charset="0"/>
              </a:rPr>
              <a:t>EXAMPLE ANSWERS</a:t>
            </a:r>
          </a:p>
          <a:p>
            <a:pPr marL="360363" indent="-360363"/>
            <a:r>
              <a:rPr lang="en-US" altLang="zh-TW" b="1" dirty="0">
                <a:solidFill>
                  <a:srgbClr val="FF0066"/>
                </a:solidFill>
                <a:latin typeface="Segoe Print" panose="02000600000000000000" pitchFamily="2" charset="0"/>
              </a:rPr>
              <a:t>1 	Students’ own ideas</a:t>
            </a:r>
          </a:p>
          <a:p>
            <a:pPr marL="360363" indent="-360363"/>
            <a:r>
              <a:rPr lang="en-US" altLang="zh-TW" b="1" dirty="0">
                <a:solidFill>
                  <a:srgbClr val="FF0066"/>
                </a:solidFill>
                <a:latin typeface="Segoe Print" panose="02000600000000000000" pitchFamily="2" charset="0"/>
              </a:rPr>
              <a:t>2 	It is human nature to fall in love, to have ambitions, to get angry.</a:t>
            </a:r>
          </a:p>
          <a:p>
            <a:pPr marL="360363" indent="-360363"/>
            <a:r>
              <a:rPr lang="en-US" altLang="zh-TW" b="1" dirty="0">
                <a:solidFill>
                  <a:srgbClr val="FF0066"/>
                </a:solidFill>
                <a:latin typeface="Segoe Print" panose="02000600000000000000" pitchFamily="2" charset="0"/>
              </a:rPr>
              <a:t>3 	Artists: desire to create something, to be famous. </a:t>
            </a:r>
          </a:p>
          <a:p>
            <a:pPr marL="360363" indent="-360363"/>
            <a:r>
              <a:rPr lang="en-US" altLang="zh-TW" b="1" dirty="0">
                <a:solidFill>
                  <a:srgbClr val="FF0066"/>
                </a:solidFill>
                <a:latin typeface="Segoe Print" panose="02000600000000000000" pitchFamily="2" charset="0"/>
              </a:rPr>
              <a:t>	Business people: desire to be rich, to lead people.</a:t>
            </a:r>
          </a:p>
        </p:txBody>
      </p:sp>
    </p:spTree>
    <p:extLst>
      <p:ext uri="{BB962C8B-B14F-4D97-AF65-F5344CB8AC3E}">
        <p14:creationId xmlns:p14="http://schemas.microsoft.com/office/powerpoint/2010/main" val="2285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3">
                                            <p:txEl>
                                              <p:pRg st="4" end="4"/>
                                            </p:txEl>
                                          </p:spTgt>
                                        </p:tgtEl>
                                        <p:attrNameLst>
                                          <p:attrName>style.visibility</p:attrName>
                                        </p:attrNameLst>
                                      </p:cBhvr>
                                      <p:to>
                                        <p:strVal val="visible"/>
                                      </p:to>
                                    </p:set>
                                    <p:animEffect transition="in" filter="wipe(left)">
                                      <p:cBhvr>
                                        <p:cTn id="26"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Questions and answers</a:t>
            </a:r>
          </a:p>
        </p:txBody>
      </p:sp>
      <p:sp>
        <p:nvSpPr>
          <p:cNvPr id="2" name="矩形 1">
            <a:extLst>
              <a:ext uri="{FF2B5EF4-FFF2-40B4-BE49-F238E27FC236}">
                <a16:creationId xmlns:a16="http://schemas.microsoft.com/office/drawing/2014/main" id="{25E96E61-4891-4FD5-B4B6-DCB2320010F4}"/>
              </a:ext>
            </a:extLst>
          </p:cNvPr>
          <p:cNvSpPr/>
          <p:nvPr/>
        </p:nvSpPr>
        <p:spPr>
          <a:xfrm>
            <a:off x="308448" y="708335"/>
            <a:ext cx="8511944" cy="5016758"/>
          </a:xfrm>
          <a:prstGeom prst="rect">
            <a:avLst/>
          </a:prstGeom>
        </p:spPr>
        <p:txBody>
          <a:bodyPr wrap="square">
            <a:spAutoFit/>
          </a:bodyPr>
          <a:lstStyle/>
          <a:p>
            <a:pPr marL="360363" indent="-360363"/>
            <a:r>
              <a:rPr lang="en-US" altLang="zh-TW" sz="1600" b="1" dirty="0">
                <a:solidFill>
                  <a:schemeClr val="accent1">
                    <a:lumMod val="75000"/>
                  </a:schemeClr>
                </a:solidFill>
                <a:latin typeface="Calibri" panose="020F0502020204030204" pitchFamily="34" charset="0"/>
              </a:rPr>
              <a:t>1</a:t>
            </a:r>
            <a:r>
              <a:rPr lang="en-US" altLang="zh-TW" sz="1600" dirty="0">
                <a:solidFill>
                  <a:schemeClr val="accent1">
                    <a:lumMod val="75000"/>
                  </a:schemeClr>
                </a:solidFill>
                <a:latin typeface="Calibri" panose="020F0502020204030204" pitchFamily="34" charset="0"/>
              </a:rPr>
              <a:t> 	There’s a lot of times when </a:t>
            </a:r>
            <a:r>
              <a:rPr lang="en-US" altLang="zh-TW" sz="1600" b="1" dirty="0">
                <a:solidFill>
                  <a:schemeClr val="accent1">
                    <a:lumMod val="75000"/>
                  </a:schemeClr>
                </a:solidFill>
                <a:latin typeface="Calibri" panose="020F0502020204030204" pitchFamily="34" charset="0"/>
              </a:rPr>
              <a:t>the power goes out</a:t>
            </a:r>
            <a:r>
              <a:rPr lang="en-US" altLang="zh-TW" sz="1600" dirty="0">
                <a:solidFill>
                  <a:schemeClr val="accent1">
                    <a:lumMod val="75000"/>
                  </a:schemeClr>
                </a:solidFill>
                <a:latin typeface="Calibri" panose="020F0502020204030204" pitchFamily="34" charset="0"/>
              </a:rPr>
              <a:t>.</a:t>
            </a:r>
          </a:p>
          <a:p>
            <a:pPr marL="360363" indent="-360363"/>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I’m really tired</a:t>
            </a:r>
          </a:p>
          <a:p>
            <a:pPr marL="360363" indent="-360363"/>
            <a:r>
              <a:rPr lang="en-US" altLang="zh-TW" sz="1600" b="1" dirty="0">
                <a:solidFill>
                  <a:schemeClr val="accent1">
                    <a:lumMod val="75000"/>
                  </a:schemeClr>
                </a:solidFill>
                <a:latin typeface="Calibri" panose="020F0502020204030204" pitchFamily="34" charset="0"/>
              </a:rPr>
              <a:t>	b</a:t>
            </a:r>
            <a:r>
              <a:rPr lang="en-US" altLang="zh-TW" sz="1600" dirty="0">
                <a:solidFill>
                  <a:schemeClr val="accent1">
                    <a:lumMod val="75000"/>
                  </a:schemeClr>
                </a:solidFill>
                <a:latin typeface="Calibri" panose="020F0502020204030204" pitchFamily="34" charset="0"/>
              </a:rPr>
              <a:t> there’s no petrol</a:t>
            </a:r>
          </a:p>
          <a:p>
            <a:pPr marL="360363" indent="-360363"/>
            <a:r>
              <a:rPr lang="en-US" altLang="zh-TW" sz="1600" b="1" dirty="0">
                <a:solidFill>
                  <a:schemeClr val="accent1">
                    <a:lumMod val="75000"/>
                  </a:schemeClr>
                </a:solidFill>
                <a:latin typeface="Calibri" panose="020F0502020204030204" pitchFamily="34" charset="0"/>
              </a:rPr>
              <a:t>	c</a:t>
            </a:r>
            <a:r>
              <a:rPr lang="en-US" altLang="zh-TW" sz="1600" dirty="0">
                <a:solidFill>
                  <a:schemeClr val="accent1">
                    <a:lumMod val="75000"/>
                  </a:schemeClr>
                </a:solidFill>
                <a:latin typeface="Calibri" panose="020F0502020204030204" pitchFamily="34" charset="0"/>
              </a:rPr>
              <a:t> we have no electricity</a:t>
            </a:r>
          </a:p>
          <a:p>
            <a:pPr marL="360363" indent="-360363"/>
            <a:r>
              <a:rPr lang="en-US" altLang="zh-TW" sz="1600" b="1" dirty="0">
                <a:solidFill>
                  <a:schemeClr val="accent1">
                    <a:lumMod val="75000"/>
                  </a:schemeClr>
                </a:solidFill>
                <a:latin typeface="Calibri" panose="020F0502020204030204" pitchFamily="34" charset="0"/>
              </a:rPr>
              <a:t>2</a:t>
            </a:r>
            <a:r>
              <a:rPr lang="en-US" altLang="zh-TW" sz="1600" dirty="0">
                <a:solidFill>
                  <a:schemeClr val="accent1">
                    <a:lumMod val="75000"/>
                  </a:schemeClr>
                </a:solidFill>
                <a:latin typeface="Calibri" panose="020F0502020204030204" pitchFamily="34" charset="0"/>
              </a:rPr>
              <a:t> 	I need to make sure I have </a:t>
            </a:r>
            <a:r>
              <a:rPr lang="en-US" altLang="zh-TW" sz="1600" b="1" dirty="0">
                <a:solidFill>
                  <a:schemeClr val="accent1">
                    <a:lumMod val="75000"/>
                  </a:schemeClr>
                </a:solidFill>
                <a:latin typeface="Calibri" panose="020F0502020204030204" pitchFamily="34" charset="0"/>
              </a:rPr>
              <a:t>a local </a:t>
            </a:r>
            <a:r>
              <a:rPr lang="en-US" altLang="zh-TW" sz="1600" dirty="0">
                <a:solidFill>
                  <a:schemeClr val="accent1">
                    <a:lumMod val="75000"/>
                  </a:schemeClr>
                </a:solidFill>
                <a:latin typeface="Calibri" panose="020F0502020204030204" pitchFamily="34" charset="0"/>
              </a:rPr>
              <a:t>with me.</a:t>
            </a:r>
          </a:p>
          <a:p>
            <a:pPr marL="360363" indent="-360363"/>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a:t>
            </a:r>
            <a:r>
              <a:rPr lang="en-US" altLang="zh-TW" sz="1600" dirty="0" err="1">
                <a:solidFill>
                  <a:schemeClr val="accent1">
                    <a:lumMod val="75000"/>
                  </a:schemeClr>
                </a:solidFill>
                <a:latin typeface="Calibri" panose="020F0502020204030204" pitchFamily="34" charset="0"/>
              </a:rPr>
              <a:t>a</a:t>
            </a:r>
            <a:r>
              <a:rPr lang="en-US" altLang="zh-TW" sz="1600" dirty="0">
                <a:solidFill>
                  <a:schemeClr val="accent1">
                    <a:lumMod val="75000"/>
                  </a:schemeClr>
                </a:solidFill>
                <a:latin typeface="Calibri" panose="020F0502020204030204" pitchFamily="34" charset="0"/>
              </a:rPr>
              <a:t> map of the area</a:t>
            </a:r>
          </a:p>
          <a:p>
            <a:pPr marL="360363" indent="-360363"/>
            <a:r>
              <a:rPr lang="en-US" altLang="zh-TW" sz="1600" b="1" dirty="0">
                <a:solidFill>
                  <a:schemeClr val="accent1">
                    <a:lumMod val="75000"/>
                  </a:schemeClr>
                </a:solidFill>
                <a:latin typeface="Calibri" panose="020F0502020204030204" pitchFamily="34" charset="0"/>
              </a:rPr>
              <a:t>	b</a:t>
            </a:r>
            <a:r>
              <a:rPr lang="en-US" altLang="zh-TW" sz="1600" dirty="0">
                <a:solidFill>
                  <a:schemeClr val="accent1">
                    <a:lumMod val="75000"/>
                  </a:schemeClr>
                </a:solidFill>
                <a:latin typeface="Calibri" panose="020F0502020204030204" pitchFamily="34" charset="0"/>
              </a:rPr>
              <a:t> a person from the area I’m in</a:t>
            </a:r>
          </a:p>
          <a:p>
            <a:pPr marL="360363" indent="-360363"/>
            <a:r>
              <a:rPr lang="en-US" altLang="zh-TW" sz="1600" b="1" dirty="0">
                <a:solidFill>
                  <a:schemeClr val="accent1">
                    <a:lumMod val="75000"/>
                  </a:schemeClr>
                </a:solidFill>
                <a:latin typeface="Calibri" panose="020F0502020204030204" pitchFamily="34" charset="0"/>
              </a:rPr>
              <a:t>	c </a:t>
            </a:r>
            <a:r>
              <a:rPr lang="en-US" altLang="zh-TW" sz="1600" dirty="0">
                <a:solidFill>
                  <a:schemeClr val="accent1">
                    <a:lumMod val="75000"/>
                  </a:schemeClr>
                </a:solidFill>
                <a:latin typeface="Calibri" panose="020F0502020204030204" pitchFamily="34" charset="0"/>
              </a:rPr>
              <a:t>a place to stay</a:t>
            </a:r>
          </a:p>
          <a:p>
            <a:pPr marL="360363" indent="-360363"/>
            <a:r>
              <a:rPr lang="en-US" altLang="zh-TW" sz="1600" b="1" dirty="0">
                <a:solidFill>
                  <a:schemeClr val="accent1">
                    <a:lumMod val="75000"/>
                  </a:schemeClr>
                </a:solidFill>
                <a:latin typeface="Calibri" panose="020F0502020204030204" pitchFamily="34" charset="0"/>
              </a:rPr>
              <a:t>3</a:t>
            </a:r>
            <a:r>
              <a:rPr lang="en-US" altLang="zh-TW" sz="1600" dirty="0">
                <a:solidFill>
                  <a:schemeClr val="accent1">
                    <a:lumMod val="75000"/>
                  </a:schemeClr>
                </a:solidFill>
                <a:latin typeface="Calibri" panose="020F0502020204030204" pitchFamily="34" charset="0"/>
              </a:rPr>
              <a:t> 	It’s part of </a:t>
            </a:r>
            <a:r>
              <a:rPr lang="en-US" altLang="zh-TW" sz="1600" b="1" dirty="0">
                <a:solidFill>
                  <a:schemeClr val="accent1">
                    <a:lumMod val="75000"/>
                  </a:schemeClr>
                </a:solidFill>
                <a:latin typeface="Calibri" panose="020F0502020204030204" pitchFamily="34" charset="0"/>
              </a:rPr>
              <a:t>human nature </a:t>
            </a:r>
            <a:r>
              <a:rPr lang="en-US" altLang="zh-TW" sz="1600" dirty="0">
                <a:solidFill>
                  <a:schemeClr val="accent1">
                    <a:lumMod val="75000"/>
                  </a:schemeClr>
                </a:solidFill>
                <a:latin typeface="Calibri" panose="020F0502020204030204" pitchFamily="34" charset="0"/>
              </a:rPr>
              <a:t>to be curious …</a:t>
            </a:r>
          </a:p>
          <a:p>
            <a:pPr marL="360363" indent="-360363"/>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experiencing wild places</a:t>
            </a:r>
          </a:p>
          <a:p>
            <a:pPr marL="360363" indent="-360363"/>
            <a:r>
              <a:rPr lang="en-US" altLang="zh-TW" sz="1600" b="1" dirty="0">
                <a:solidFill>
                  <a:schemeClr val="accent1">
                    <a:lumMod val="75000"/>
                  </a:schemeClr>
                </a:solidFill>
                <a:latin typeface="Calibri" panose="020F0502020204030204" pitchFamily="34" charset="0"/>
              </a:rPr>
              <a:t>	b</a:t>
            </a:r>
            <a:r>
              <a:rPr lang="en-US" altLang="zh-TW" sz="1600" dirty="0">
                <a:solidFill>
                  <a:schemeClr val="accent1">
                    <a:lumMod val="75000"/>
                  </a:schemeClr>
                </a:solidFill>
                <a:latin typeface="Calibri" panose="020F0502020204030204" pitchFamily="34" charset="0"/>
              </a:rPr>
              <a:t> our education</a:t>
            </a:r>
          </a:p>
          <a:p>
            <a:pPr marL="360363" indent="-360363"/>
            <a:r>
              <a:rPr lang="en-US" altLang="zh-TW" sz="1600" b="1" dirty="0">
                <a:solidFill>
                  <a:schemeClr val="accent1">
                    <a:lumMod val="75000"/>
                  </a:schemeClr>
                </a:solidFill>
                <a:latin typeface="Calibri" panose="020F0502020204030204" pitchFamily="34" charset="0"/>
              </a:rPr>
              <a:t>	c </a:t>
            </a:r>
            <a:r>
              <a:rPr lang="en-US" altLang="zh-TW" sz="1600" dirty="0">
                <a:solidFill>
                  <a:schemeClr val="accent1">
                    <a:lumMod val="75000"/>
                  </a:schemeClr>
                </a:solidFill>
                <a:latin typeface="Calibri" panose="020F0502020204030204" pitchFamily="34" charset="0"/>
              </a:rPr>
              <a:t>the way we are</a:t>
            </a:r>
          </a:p>
          <a:p>
            <a:pPr marL="360363" indent="-360363"/>
            <a:r>
              <a:rPr lang="en-US" altLang="zh-TW" sz="1600" b="1" dirty="0">
                <a:solidFill>
                  <a:schemeClr val="accent1">
                    <a:lumMod val="75000"/>
                  </a:schemeClr>
                </a:solidFill>
                <a:latin typeface="Calibri" panose="020F0502020204030204" pitchFamily="34" charset="0"/>
              </a:rPr>
              <a:t>4 	</a:t>
            </a:r>
            <a:r>
              <a:rPr lang="en-US" altLang="zh-TW" sz="1600" dirty="0">
                <a:solidFill>
                  <a:schemeClr val="accent1">
                    <a:lumMod val="75000"/>
                  </a:schemeClr>
                </a:solidFill>
                <a:latin typeface="Calibri" panose="020F0502020204030204" pitchFamily="34" charset="0"/>
              </a:rPr>
              <a:t>It’s where you </a:t>
            </a:r>
            <a:r>
              <a:rPr lang="en-US" altLang="zh-TW" sz="1600" b="1" dirty="0">
                <a:solidFill>
                  <a:schemeClr val="accent1">
                    <a:lumMod val="75000"/>
                  </a:schemeClr>
                </a:solidFill>
                <a:latin typeface="Calibri" panose="020F0502020204030204" pitchFamily="34" charset="0"/>
              </a:rPr>
              <a:t>find yourself</a:t>
            </a:r>
            <a:r>
              <a:rPr lang="en-US" altLang="zh-TW" sz="1600" dirty="0">
                <a:solidFill>
                  <a:schemeClr val="accent1">
                    <a:lumMod val="75000"/>
                  </a:schemeClr>
                </a:solidFill>
                <a:latin typeface="Calibri" panose="020F0502020204030204" pitchFamily="34" charset="0"/>
              </a:rPr>
              <a:t>, where you find new things, where you grow.</a:t>
            </a:r>
          </a:p>
          <a:p>
            <a:pPr marL="360363" indent="-360363"/>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feel happy</a:t>
            </a:r>
          </a:p>
          <a:p>
            <a:pPr marL="360363" indent="-360363"/>
            <a:r>
              <a:rPr lang="en-US" altLang="zh-TW" sz="1600" b="1" dirty="0">
                <a:solidFill>
                  <a:schemeClr val="accent1">
                    <a:lumMod val="75000"/>
                  </a:schemeClr>
                </a:solidFill>
                <a:latin typeface="Calibri" panose="020F0502020204030204" pitchFamily="34" charset="0"/>
              </a:rPr>
              <a:t>	b </a:t>
            </a:r>
            <a:r>
              <a:rPr lang="en-US" altLang="zh-TW" sz="1600" dirty="0">
                <a:solidFill>
                  <a:schemeClr val="accent1">
                    <a:lumMod val="75000"/>
                  </a:schemeClr>
                </a:solidFill>
                <a:latin typeface="Calibri" panose="020F0502020204030204" pitchFamily="34" charset="0"/>
              </a:rPr>
              <a:t>understand who you really are</a:t>
            </a:r>
          </a:p>
          <a:p>
            <a:pPr marL="360363" indent="-360363"/>
            <a:r>
              <a:rPr lang="en-US" altLang="zh-TW" sz="1600" b="1" dirty="0">
                <a:solidFill>
                  <a:schemeClr val="accent1">
                    <a:lumMod val="75000"/>
                  </a:schemeClr>
                </a:solidFill>
                <a:latin typeface="Calibri" panose="020F0502020204030204" pitchFamily="34" charset="0"/>
              </a:rPr>
              <a:t>	c</a:t>
            </a:r>
            <a:r>
              <a:rPr lang="en-US" altLang="zh-TW" sz="1600" dirty="0">
                <a:solidFill>
                  <a:schemeClr val="accent1">
                    <a:lumMod val="75000"/>
                  </a:schemeClr>
                </a:solidFill>
                <a:latin typeface="Calibri" panose="020F0502020204030204" pitchFamily="34" charset="0"/>
              </a:rPr>
              <a:t> want to live</a:t>
            </a:r>
          </a:p>
          <a:p>
            <a:pPr marL="360363" indent="-360363"/>
            <a:r>
              <a:rPr lang="en-US" altLang="zh-TW" sz="1600" b="1" dirty="0">
                <a:solidFill>
                  <a:schemeClr val="accent1">
                    <a:lumMod val="75000"/>
                  </a:schemeClr>
                </a:solidFill>
                <a:latin typeface="Calibri" panose="020F0502020204030204" pitchFamily="34" charset="0"/>
              </a:rPr>
              <a:t>5	</a:t>
            </a:r>
            <a:r>
              <a:rPr lang="en-US" altLang="zh-TW" sz="1600" dirty="0">
                <a:solidFill>
                  <a:schemeClr val="accent1">
                    <a:lumMod val="75000"/>
                  </a:schemeClr>
                </a:solidFill>
                <a:latin typeface="Calibri" panose="020F0502020204030204" pitchFamily="34" charset="0"/>
              </a:rPr>
              <a:t>That’s what </a:t>
            </a:r>
            <a:r>
              <a:rPr lang="en-US" altLang="zh-TW" sz="1600" b="1" dirty="0">
                <a:solidFill>
                  <a:schemeClr val="accent1">
                    <a:lumMod val="75000"/>
                  </a:schemeClr>
                </a:solidFill>
                <a:latin typeface="Calibri" panose="020F0502020204030204" pitchFamily="34" charset="0"/>
              </a:rPr>
              <a:t>drives people </a:t>
            </a:r>
            <a:r>
              <a:rPr lang="en-US" altLang="zh-TW" sz="1600" dirty="0">
                <a:solidFill>
                  <a:schemeClr val="accent1">
                    <a:lumMod val="75000"/>
                  </a:schemeClr>
                </a:solidFill>
                <a:latin typeface="Calibri" panose="020F0502020204030204" pitchFamily="34" charset="0"/>
              </a:rPr>
              <a:t>to the highest mountain …</a:t>
            </a:r>
          </a:p>
          <a:p>
            <a:pPr marL="360363" indent="-360363"/>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makes people want to go</a:t>
            </a:r>
          </a:p>
          <a:p>
            <a:pPr marL="360363" indent="-360363"/>
            <a:r>
              <a:rPr lang="en-US" altLang="zh-TW" sz="1600" b="1" dirty="0">
                <a:solidFill>
                  <a:schemeClr val="accent1">
                    <a:lumMod val="75000"/>
                  </a:schemeClr>
                </a:solidFill>
                <a:latin typeface="Calibri" panose="020F0502020204030204" pitchFamily="34" charset="0"/>
              </a:rPr>
              <a:t>	b</a:t>
            </a:r>
            <a:r>
              <a:rPr lang="en-US" altLang="zh-TW" sz="1600" dirty="0">
                <a:solidFill>
                  <a:schemeClr val="accent1">
                    <a:lumMod val="75000"/>
                  </a:schemeClr>
                </a:solidFill>
                <a:latin typeface="Calibri" panose="020F0502020204030204" pitchFamily="34" charset="0"/>
              </a:rPr>
              <a:t> takes people in a car</a:t>
            </a:r>
          </a:p>
          <a:p>
            <a:pPr marL="360363" indent="-360363"/>
            <a:r>
              <a:rPr lang="en-US" altLang="zh-TW" sz="1600" b="1" dirty="0">
                <a:solidFill>
                  <a:schemeClr val="accent1">
                    <a:lumMod val="75000"/>
                  </a:schemeClr>
                </a:solidFill>
                <a:latin typeface="Calibri" panose="020F0502020204030204" pitchFamily="34" charset="0"/>
              </a:rPr>
              <a:t>	c</a:t>
            </a:r>
            <a:r>
              <a:rPr lang="en-US" altLang="zh-TW" sz="1600" dirty="0">
                <a:solidFill>
                  <a:schemeClr val="accent1">
                    <a:lumMod val="75000"/>
                  </a:schemeClr>
                </a:solidFill>
                <a:latin typeface="Calibri" panose="020F0502020204030204" pitchFamily="34" charset="0"/>
              </a:rPr>
              <a:t> works as a driver for explorers</a:t>
            </a:r>
          </a:p>
        </p:txBody>
      </p:sp>
      <p:pic>
        <p:nvPicPr>
          <p:cNvPr id="6" name="Picture 2">
            <a:hlinkClick r:id="rId2" action="ppaction://hlinkfile"/>
          </p:cNvPr>
          <p:cNvPicPr>
            <a:picLocks noChangeAspect="1" noChangeArrowheads="1"/>
          </p:cNvPicPr>
          <p:nvPr/>
        </p:nvPicPr>
        <p:blipFill>
          <a:blip r:embed="rId3" cstate="print"/>
          <a:srcRect/>
          <a:stretch>
            <a:fillRect/>
          </a:stretch>
        </p:blipFill>
        <p:spPr bwMode="auto">
          <a:xfrm>
            <a:off x="4619482" y="295073"/>
            <a:ext cx="930240" cy="244800"/>
          </a:xfrm>
          <a:prstGeom prst="rect">
            <a:avLst/>
          </a:prstGeom>
          <a:noFill/>
          <a:ln w="9525">
            <a:noFill/>
            <a:miter lim="800000"/>
            <a:headEnd/>
            <a:tailEnd/>
          </a:ln>
        </p:spPr>
      </p:pic>
      <p:sp>
        <p:nvSpPr>
          <p:cNvPr id="9" name="矩形 8">
            <a:extLst>
              <a:ext uri="{FF2B5EF4-FFF2-40B4-BE49-F238E27FC236}">
                <a16:creationId xmlns:a16="http://schemas.microsoft.com/office/drawing/2014/main" id="{CB73B3E9-9D0B-4653-A383-F18A7FA2C7F1}"/>
              </a:ext>
            </a:extLst>
          </p:cNvPr>
          <p:cNvSpPr/>
          <p:nvPr/>
        </p:nvSpPr>
        <p:spPr>
          <a:xfrm>
            <a:off x="118113" y="778684"/>
            <a:ext cx="319318" cy="4234493"/>
          </a:xfrm>
          <a:prstGeom prst="rect">
            <a:avLst/>
          </a:prstGeom>
        </p:spPr>
        <p:txBody>
          <a:bodyPr wrap="none">
            <a:spAutoFit/>
          </a:bodyPr>
          <a:lstStyle/>
          <a:p>
            <a:pPr>
              <a:lnSpc>
                <a:spcPts val="1900"/>
              </a:lnSpc>
            </a:pPr>
            <a:r>
              <a:rPr lang="en-US" altLang="zh-TW" b="1" dirty="0">
                <a:solidFill>
                  <a:srgbClr val="FF0066"/>
                </a:solidFill>
                <a:latin typeface="Segoe Print" panose="02000600000000000000" pitchFamily="2" charset="0"/>
              </a:rPr>
              <a:t>c</a:t>
            </a: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r>
              <a:rPr lang="en-US" altLang="zh-TW" b="1" dirty="0">
                <a:solidFill>
                  <a:srgbClr val="FF0066"/>
                </a:solidFill>
                <a:latin typeface="Segoe Print" panose="02000600000000000000" pitchFamily="2" charset="0"/>
              </a:rPr>
              <a:t>b</a:t>
            </a: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r>
              <a:rPr lang="en-US" altLang="zh-TW" b="1" dirty="0">
                <a:solidFill>
                  <a:srgbClr val="FF0066"/>
                </a:solidFill>
                <a:latin typeface="Segoe Print" panose="02000600000000000000" pitchFamily="2" charset="0"/>
              </a:rPr>
              <a:t>c</a:t>
            </a: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r>
              <a:rPr lang="en-US" altLang="zh-TW" b="1" dirty="0">
                <a:solidFill>
                  <a:srgbClr val="FF0066"/>
                </a:solidFill>
                <a:latin typeface="Segoe Print" panose="02000600000000000000" pitchFamily="2" charset="0"/>
              </a:rPr>
              <a:t>b</a:t>
            </a: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r>
              <a:rPr lang="en-US" altLang="zh-TW" b="1" dirty="0">
                <a:solidFill>
                  <a:srgbClr val="FF0066"/>
                </a:solidFill>
                <a:latin typeface="Segoe Print" panose="02000600000000000000" pitchFamily="2" charset="0"/>
              </a:rPr>
              <a:t>a</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734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wipe(left)">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8" end="8"/>
                                            </p:txEl>
                                          </p:spTgt>
                                        </p:tgtEl>
                                        <p:attrNameLst>
                                          <p:attrName>style.visibility</p:attrName>
                                        </p:attrNameLst>
                                      </p:cBhvr>
                                      <p:to>
                                        <p:strVal val="visible"/>
                                      </p:to>
                                    </p:set>
                                    <p:animEffect transition="in" filter="wipe(left)">
                                      <p:cBhvr>
                                        <p:cTn id="22" dur="500"/>
                                        <p:tgtEl>
                                          <p:spTgt spid="9">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xEl>
                                              <p:pRg st="12" end="12"/>
                                            </p:txEl>
                                          </p:spTgt>
                                        </p:tgtEl>
                                        <p:attrNameLst>
                                          <p:attrName>style.visibility</p:attrName>
                                        </p:attrNameLst>
                                      </p:cBhvr>
                                      <p:to>
                                        <p:strVal val="visible"/>
                                      </p:to>
                                    </p:set>
                                    <p:animEffect transition="in" filter="wipe(left)">
                                      <p:cBhvr>
                                        <p:cTn id="27" dur="500"/>
                                        <p:tgtEl>
                                          <p:spTgt spid="9">
                                            <p:txEl>
                                              <p:pRg st="12" end="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xEl>
                                              <p:pRg st="16" end="16"/>
                                            </p:txEl>
                                          </p:spTgt>
                                        </p:tgtEl>
                                        <p:attrNameLst>
                                          <p:attrName>style.visibility</p:attrName>
                                        </p:attrNameLst>
                                      </p:cBhvr>
                                      <p:to>
                                        <p:strVal val="visible"/>
                                      </p:to>
                                    </p:set>
                                    <p:animEffect transition="in" filter="wipe(left)">
                                      <p:cBhvr>
                                        <p:cTn id="32" dur="500"/>
                                        <p:tgtEl>
                                          <p:spTgt spid="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5" y="71931"/>
            <a:ext cx="8206323"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8a</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Holidays and memories</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27082" y="1776184"/>
            <a:ext cx="8476949"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Why did you choose the destination of your most recent holiday? Tell your partner.</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27485" y="1097389"/>
            <a:ext cx="85818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r>
              <a:rPr lang="en-US" altLang="zh-TW" sz="3200" b="1" dirty="0"/>
              <a:t>  </a:t>
            </a:r>
            <a:r>
              <a:rPr lang="en-US" altLang="zh-TW" sz="3200" b="1" dirty="0">
                <a:solidFill>
                  <a:schemeClr val="tx1">
                    <a:lumMod val="65000"/>
                    <a:lumOff val="35000"/>
                  </a:schemeClr>
                </a:solidFill>
                <a:latin typeface="Calibri" panose="020F0502020204030204" pitchFamily="34" charset="0"/>
              </a:rPr>
              <a:t>holiday activities</a:t>
            </a:r>
            <a:endParaRPr lang="zh-TW" altLang="en-US" sz="3200" b="1" dirty="0">
              <a:solidFill>
                <a:schemeClr val="tx1">
                  <a:lumMod val="65000"/>
                  <a:lumOff val="35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76E68D4F-6CCD-4F32-AA9F-C69102300207}"/>
              </a:ext>
            </a:extLst>
          </p:cNvPr>
          <p:cNvSpPr/>
          <p:nvPr/>
        </p:nvSpPr>
        <p:spPr>
          <a:xfrm>
            <a:off x="849395" y="4273998"/>
            <a:ext cx="3973286" cy="369332"/>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pic>
        <p:nvPicPr>
          <p:cNvPr id="4098" name="Picture 2"/>
          <p:cNvPicPr>
            <a:picLocks noChangeAspect="1" noChangeArrowheads="1"/>
          </p:cNvPicPr>
          <p:nvPr/>
        </p:nvPicPr>
        <p:blipFill>
          <a:blip r:embed="rId3" cstate="print"/>
          <a:srcRect/>
          <a:stretch>
            <a:fillRect/>
          </a:stretch>
        </p:blipFill>
        <p:spPr bwMode="auto">
          <a:xfrm>
            <a:off x="794582" y="2630342"/>
            <a:ext cx="3777418" cy="1468433"/>
          </a:xfrm>
          <a:prstGeom prst="rect">
            <a:avLst/>
          </a:prstGeom>
          <a:noFill/>
          <a:ln w="9525">
            <a:noFill/>
            <a:miter lim="800000"/>
            <a:headEnd/>
            <a:tailEnd/>
          </a:ln>
        </p:spPr>
      </p:pic>
    </p:spTree>
    <p:extLst>
      <p:ext uri="{BB962C8B-B14F-4D97-AF65-F5344CB8AC3E}">
        <p14:creationId xmlns:p14="http://schemas.microsoft.com/office/powerpoint/2010/main"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 Work in pairs. Discuss the questions.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8f-p. 103</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7CCDF72E-ADE8-494B-9C73-FF1868777465}"/>
              </a:ext>
            </a:extLst>
          </p:cNvPr>
          <p:cNvSpPr/>
          <p:nvPr/>
        </p:nvSpPr>
        <p:spPr>
          <a:xfrm>
            <a:off x="656791" y="870561"/>
            <a:ext cx="8080873" cy="784830"/>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What would you not leave home without if you were travelling?</a:t>
            </a:r>
          </a:p>
          <a:p>
            <a:pPr marL="363538" indent="-363538">
              <a:spcBef>
                <a:spcPts val="600"/>
              </a:spcBef>
            </a:pPr>
            <a:r>
              <a:rPr lang="en-US" altLang="zh-TW" sz="2000" dirty="0">
                <a:latin typeface="Calibri" panose="020F0502020204030204" pitchFamily="34" charset="0"/>
              </a:rPr>
              <a:t>2 	Why is it a good idea to travel?</a:t>
            </a:r>
            <a:endParaRPr lang="zh-TW" altLang="en-US" sz="2000" dirty="0">
              <a:latin typeface="Calibri" panose="020F0502020204030204"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1273996" y="4605819"/>
            <a:ext cx="5619963" cy="1388841"/>
          </a:xfrm>
          <a:prstGeom prst="rect">
            <a:avLst/>
          </a:prstGeom>
          <a:noFill/>
          <a:ln w="9525">
            <a:noFill/>
            <a:miter lim="800000"/>
            <a:headEnd/>
            <a:tailEnd/>
          </a:ln>
        </p:spPr>
      </p:pic>
      <p:sp>
        <p:nvSpPr>
          <p:cNvPr id="6" name="矩形 5">
            <a:extLst>
              <a:ext uri="{FF2B5EF4-FFF2-40B4-BE49-F238E27FC236}">
                <a16:creationId xmlns:a16="http://schemas.microsoft.com/office/drawing/2014/main" id="{5120BDE7-6E08-41D2-B8F9-73CB73316929}"/>
              </a:ext>
            </a:extLst>
          </p:cNvPr>
          <p:cNvSpPr/>
          <p:nvPr/>
        </p:nvSpPr>
        <p:spPr>
          <a:xfrm>
            <a:off x="654916" y="1793829"/>
            <a:ext cx="7834167" cy="2262158"/>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Students’ own ideas</a:t>
            </a:r>
          </a:p>
          <a:p>
            <a:pPr marL="360363" indent="-360363">
              <a:spcBef>
                <a:spcPts val="600"/>
              </a:spcBef>
            </a:pPr>
            <a:r>
              <a:rPr lang="en-US" altLang="zh-TW" b="1" dirty="0">
                <a:solidFill>
                  <a:srgbClr val="FF0066"/>
                </a:solidFill>
                <a:latin typeface="Segoe Print" panose="02000600000000000000" pitchFamily="2" charset="0"/>
              </a:rPr>
              <a:t>1 	I wouldn’t leave home without my mobile phone because it’s a way of communicating with people, a GPS system to help me know where I am going, and a camera to record my journey.</a:t>
            </a:r>
          </a:p>
          <a:p>
            <a:pPr marL="360363" indent="-360363">
              <a:spcBef>
                <a:spcPts val="600"/>
              </a:spcBef>
            </a:pPr>
            <a:r>
              <a:rPr lang="en-US" altLang="zh-TW" b="1" dirty="0">
                <a:solidFill>
                  <a:srgbClr val="FF0066"/>
                </a:solidFill>
                <a:latin typeface="Segoe Print" panose="02000600000000000000" pitchFamily="2" charset="0"/>
              </a:rPr>
              <a:t>2 	It’s a good idea to travel because you see new places, meet new people, and find out what it is like to be in new places.</a:t>
            </a:r>
          </a:p>
        </p:txBody>
      </p:sp>
    </p:spTree>
    <p:extLst>
      <p:ext uri="{BB962C8B-B14F-4D97-AF65-F5344CB8AC3E}">
        <p14:creationId xmlns:p14="http://schemas.microsoft.com/office/powerpoint/2010/main" val="95695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5" y="71931"/>
            <a:ext cx="7936789" cy="1692771"/>
          </a:xfrm>
          <a:prstGeom prst="rect">
            <a:avLst/>
          </a:prstGeom>
        </p:spPr>
        <p:txBody>
          <a:bodyPr wrap="square">
            <a:spAutoFit/>
          </a:bodyPr>
          <a:lstStyle/>
          <a:p>
            <a:pPr marL="2016000" indent="-2016000"/>
            <a:r>
              <a:rPr lang="en-US" altLang="zh-TW" sz="5200" b="1" dirty="0">
                <a:solidFill>
                  <a:srgbClr val="E60000"/>
                </a:solidFill>
                <a:latin typeface="Calibri" panose="020F0502020204030204" pitchFamily="34" charset="0"/>
                <a:cs typeface="Calibri" panose="020F0502020204030204" pitchFamily="34" charset="0"/>
              </a:rPr>
              <a:t>UNIT 8</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REVIEW AND </a:t>
            </a:r>
            <a:r>
              <a:rPr lang="en-US" altLang="zh-TW" sz="5200" dirty="0">
                <a:solidFill>
                  <a:srgbClr val="E60000"/>
                </a:solidFill>
                <a:latin typeface="Calibri" panose="020F0502020204030204" pitchFamily="34" charset="0"/>
                <a:cs typeface="Calibri" panose="020F0502020204030204" pitchFamily="34" charset="0"/>
              </a:rPr>
              <a:t>M</a:t>
            </a:r>
            <a:r>
              <a:rPr lang="en-US" altLang="zh-TW" sz="5200" dirty="0">
                <a:latin typeface="Calibri" panose="020F0502020204030204" pitchFamily="34" charset="0"/>
                <a:cs typeface="Calibri" panose="020F0502020204030204" pitchFamily="34" charset="0"/>
              </a:rPr>
              <a:t>EMORY </a:t>
            </a:r>
            <a:r>
              <a:rPr lang="en-US" altLang="zh-TW" sz="5200" dirty="0">
                <a:solidFill>
                  <a:srgbClr val="E60000"/>
                </a:solidFill>
                <a:latin typeface="Calibri" panose="020F0502020204030204" pitchFamily="34" charset="0"/>
                <a:cs typeface="Calibri" panose="020F0502020204030204" pitchFamily="34" charset="0"/>
              </a:rPr>
              <a:t>B</a:t>
            </a:r>
            <a:r>
              <a:rPr lang="en-US" altLang="zh-TW" sz="5200" dirty="0">
                <a:latin typeface="Calibri" panose="020F0502020204030204" pitchFamily="34" charset="0"/>
                <a:cs typeface="Calibri" panose="020F0502020204030204" pitchFamily="34" charset="0"/>
              </a:rPr>
              <a:t>OOSTER</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U8 Review-p. 104</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3" y="2311461"/>
            <a:ext cx="8489029" cy="1015663"/>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Complete the article about Thomas Cook with the correct verb tense or form. Use the following: past simple, present perfect simple, present perfect continuous, </a:t>
            </a:r>
            <a:r>
              <a:rPr lang="en-US" altLang="zh-TW" sz="2000" i="1" dirty="0">
                <a:latin typeface="Calibri" panose="020F0502020204030204" pitchFamily="34" charset="0"/>
              </a:rPr>
              <a:t>-</a:t>
            </a:r>
            <a:r>
              <a:rPr lang="en-US" altLang="zh-TW" sz="2000" i="1" dirty="0" err="1">
                <a:latin typeface="Calibri" panose="020F0502020204030204" pitchFamily="34" charset="0"/>
              </a:rPr>
              <a:t>ing</a:t>
            </a:r>
            <a:r>
              <a:rPr lang="en-US" altLang="zh-TW" sz="2000" i="1" dirty="0">
                <a:latin typeface="Calibri" panose="020F0502020204030204" pitchFamily="34" charset="0"/>
              </a:rPr>
              <a:t> </a:t>
            </a:r>
            <a:r>
              <a:rPr lang="en-US" altLang="zh-TW" sz="2000" dirty="0">
                <a:latin typeface="Calibri" panose="020F0502020204030204" pitchFamily="34" charset="0"/>
              </a:rPr>
              <a:t>form or infinitive with </a:t>
            </a:r>
            <a:r>
              <a:rPr lang="en-US" altLang="zh-TW" sz="2000" i="1" dirty="0">
                <a:latin typeface="Calibri" panose="020F0502020204030204" pitchFamily="34" charset="0"/>
              </a:rPr>
              <a:t>to</a:t>
            </a:r>
            <a:r>
              <a:rPr lang="en-US" altLang="zh-TW" sz="2000" dirty="0">
                <a:latin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641149"/>
            <a:ext cx="8489029"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a:t>
            </a:r>
            <a:endParaRPr lang="zh-TW" altLang="en-US" sz="3200" dirty="0">
              <a:solidFill>
                <a:srgbClr val="E60000"/>
              </a:solidFill>
              <a:latin typeface="Calibri" panose="020F0502020204030204" pitchFamily="34" charset="0"/>
            </a:endParaRPr>
          </a:p>
        </p:txBody>
      </p:sp>
      <p:pic>
        <p:nvPicPr>
          <p:cNvPr id="7170" name="Picture 2"/>
          <p:cNvPicPr>
            <a:picLocks noChangeAspect="1" noChangeArrowheads="1"/>
          </p:cNvPicPr>
          <p:nvPr/>
        </p:nvPicPr>
        <p:blipFill>
          <a:blip r:embed="rId3" cstate="print"/>
          <a:srcRect/>
          <a:stretch>
            <a:fillRect/>
          </a:stretch>
        </p:blipFill>
        <p:spPr bwMode="auto">
          <a:xfrm>
            <a:off x="2292011" y="3511139"/>
            <a:ext cx="4157427" cy="2734733"/>
          </a:xfrm>
          <a:prstGeom prst="rect">
            <a:avLst/>
          </a:prstGeom>
          <a:noFill/>
          <a:ln w="9525">
            <a:noFill/>
            <a:miter lim="800000"/>
            <a:headEnd/>
            <a:tailEnd/>
          </a:ln>
        </p:spPr>
      </p:pic>
    </p:spTree>
    <p:extLst>
      <p:ext uri="{BB962C8B-B14F-4D97-AF65-F5344CB8AC3E}">
        <p14:creationId xmlns:p14="http://schemas.microsoft.com/office/powerpoint/2010/main" val="7895311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U8 Review-p. 104</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0994BFFE-8188-4436-A4CF-A84C8714CCE0}"/>
              </a:ext>
            </a:extLst>
          </p:cNvPr>
          <p:cNvSpPr/>
          <p:nvPr/>
        </p:nvSpPr>
        <p:spPr>
          <a:xfrm>
            <a:off x="634494" y="471849"/>
            <a:ext cx="8126534" cy="4744632"/>
          </a:xfrm>
          <a:prstGeom prst="rect">
            <a:avLst/>
          </a:prstGeom>
        </p:spPr>
        <p:txBody>
          <a:bodyPr wrap="square">
            <a:spAutoFit/>
          </a:bodyPr>
          <a:lstStyle/>
          <a:p>
            <a:pPr>
              <a:lnSpc>
                <a:spcPts val="2600"/>
              </a:lnSpc>
              <a:tabLst>
                <a:tab pos="363538" algn="l"/>
              </a:tabLst>
            </a:pPr>
            <a:r>
              <a:rPr lang="en-US" altLang="zh-TW" sz="2000" dirty="0">
                <a:latin typeface="Calibri" panose="020F0502020204030204" pitchFamily="34" charset="0"/>
              </a:rPr>
              <a:t>Before 1872, people 1 ____________________ (not / travel) for pleasure very much. Then a man called Thomas Cook 2 ____________________ (change) everything when he 3 ____________________ (form) a travel agency, Thomas Cook &amp; Son. Cook aimed 4 ____________________ (provide) educational and cultural tours. His son was successful in                                    5 ____________________ (expand) the business around the world. At first, foreign travel was expensive, but incomes 6 ____________________ (rise) since those days. Nowadays, many millions of ordinary people expect  </a:t>
            </a:r>
          </a:p>
          <a:p>
            <a:pPr>
              <a:lnSpc>
                <a:spcPts val="2600"/>
              </a:lnSpc>
              <a:tabLst>
                <a:tab pos="363538" algn="l"/>
              </a:tabLst>
            </a:pPr>
            <a:r>
              <a:rPr lang="en-US" altLang="zh-TW" sz="2000" dirty="0">
                <a:latin typeface="Calibri" panose="020F0502020204030204" pitchFamily="34" charset="0"/>
              </a:rPr>
              <a:t>7 ____________________ (go) on holiday at least once a year. In the twentieth century, holiday makers preferred 8 ____________________ (book) trips with travel agencies. For the last few years, travel agencies          9 ____________________ (struggle) because most people </a:t>
            </a:r>
          </a:p>
          <a:p>
            <a:pPr>
              <a:lnSpc>
                <a:spcPts val="2600"/>
              </a:lnSpc>
              <a:tabLst>
                <a:tab pos="363538" algn="l"/>
              </a:tabLst>
            </a:pPr>
            <a:r>
              <a:rPr lang="en-US" altLang="zh-TW" sz="2000" dirty="0">
                <a:latin typeface="Calibri" panose="020F0502020204030204" pitchFamily="34" charset="0"/>
              </a:rPr>
              <a:t>10 ____________________ (make) their own plans online. Thomas Cook, however, is still one of the biggest travel companies in the world.</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8F3AC520-88D4-48A5-A7D3-73BE45643117}"/>
              </a:ext>
            </a:extLst>
          </p:cNvPr>
          <p:cNvSpPr/>
          <p:nvPr/>
        </p:nvSpPr>
        <p:spPr>
          <a:xfrm>
            <a:off x="3557935" y="509670"/>
            <a:ext cx="1632178" cy="369332"/>
          </a:xfrm>
          <a:prstGeom prst="rect">
            <a:avLst/>
          </a:prstGeom>
        </p:spPr>
        <p:txBody>
          <a:bodyPr wrap="none">
            <a:spAutoFit/>
          </a:bodyPr>
          <a:lstStyle/>
          <a:p>
            <a:r>
              <a:rPr lang="en-US" altLang="zh-TW" b="1" dirty="0">
                <a:solidFill>
                  <a:srgbClr val="FF0066"/>
                </a:solidFill>
                <a:latin typeface="Segoe Print" panose="02000600000000000000" pitchFamily="2" charset="0"/>
              </a:rPr>
              <a:t>didn’t travel</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F5D34281-BAE0-4F39-A6C6-C4222214E29D}"/>
              </a:ext>
            </a:extLst>
          </p:cNvPr>
          <p:cNvSpPr/>
          <p:nvPr/>
        </p:nvSpPr>
        <p:spPr>
          <a:xfrm>
            <a:off x="6238753" y="861264"/>
            <a:ext cx="1136850" cy="369332"/>
          </a:xfrm>
          <a:prstGeom prst="rect">
            <a:avLst/>
          </a:prstGeom>
        </p:spPr>
        <p:txBody>
          <a:bodyPr wrap="none">
            <a:spAutoFit/>
          </a:bodyPr>
          <a:lstStyle/>
          <a:p>
            <a:r>
              <a:rPr lang="en-US" altLang="zh-TW" b="1" dirty="0">
                <a:solidFill>
                  <a:srgbClr val="FF0066"/>
                </a:solidFill>
                <a:latin typeface="Segoe Print" panose="02000600000000000000" pitchFamily="2" charset="0"/>
              </a:rPr>
              <a:t>changed</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684B0922-D769-4F13-BE87-9176F23137D4}"/>
              </a:ext>
            </a:extLst>
          </p:cNvPr>
          <p:cNvSpPr/>
          <p:nvPr/>
        </p:nvSpPr>
        <p:spPr>
          <a:xfrm>
            <a:off x="4673190" y="1184129"/>
            <a:ext cx="1019831" cy="369332"/>
          </a:xfrm>
          <a:prstGeom prst="rect">
            <a:avLst/>
          </a:prstGeom>
        </p:spPr>
        <p:txBody>
          <a:bodyPr wrap="none">
            <a:spAutoFit/>
          </a:bodyPr>
          <a:lstStyle/>
          <a:p>
            <a:r>
              <a:rPr lang="en-US" altLang="zh-TW" b="1" dirty="0">
                <a:solidFill>
                  <a:srgbClr val="FF0066"/>
                </a:solidFill>
                <a:latin typeface="Segoe Print" panose="02000600000000000000" pitchFamily="2" charset="0"/>
              </a:rPr>
              <a:t>formed</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74C0DFC4-F529-4681-B43F-FFF2FA596371}"/>
              </a:ext>
            </a:extLst>
          </p:cNvPr>
          <p:cNvSpPr/>
          <p:nvPr/>
        </p:nvSpPr>
        <p:spPr>
          <a:xfrm>
            <a:off x="5887040" y="1504337"/>
            <a:ext cx="1374094" cy="369332"/>
          </a:xfrm>
          <a:prstGeom prst="rect">
            <a:avLst/>
          </a:prstGeom>
        </p:spPr>
        <p:txBody>
          <a:bodyPr wrap="none">
            <a:spAutoFit/>
          </a:bodyPr>
          <a:lstStyle/>
          <a:p>
            <a:r>
              <a:rPr lang="en-US" altLang="zh-TW" b="1" dirty="0">
                <a:solidFill>
                  <a:srgbClr val="FF0066"/>
                </a:solidFill>
                <a:latin typeface="Segoe Print" panose="02000600000000000000" pitchFamily="2" charset="0"/>
              </a:rPr>
              <a:t>to provide</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537C6A20-97DC-486E-B7F0-DE91A1B87773}"/>
              </a:ext>
            </a:extLst>
          </p:cNvPr>
          <p:cNvSpPr/>
          <p:nvPr/>
        </p:nvSpPr>
        <p:spPr>
          <a:xfrm>
            <a:off x="1588918" y="2168367"/>
            <a:ext cx="1366080" cy="369332"/>
          </a:xfrm>
          <a:prstGeom prst="rect">
            <a:avLst/>
          </a:prstGeom>
        </p:spPr>
        <p:txBody>
          <a:bodyPr wrap="none">
            <a:spAutoFit/>
          </a:bodyPr>
          <a:lstStyle/>
          <a:p>
            <a:r>
              <a:rPr lang="en-US" altLang="zh-TW" b="1" dirty="0">
                <a:solidFill>
                  <a:srgbClr val="FF0066"/>
                </a:solidFill>
                <a:latin typeface="Segoe Print" panose="02000600000000000000" pitchFamily="2" charset="0"/>
              </a:rPr>
              <a:t>expanding</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479F6C3F-52CF-4FA2-A425-333CAF8A4E9F}"/>
              </a:ext>
            </a:extLst>
          </p:cNvPr>
          <p:cNvSpPr/>
          <p:nvPr/>
        </p:nvSpPr>
        <p:spPr>
          <a:xfrm>
            <a:off x="5981996" y="2503774"/>
            <a:ext cx="1354858"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risen</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8871A3AA-56B2-4864-A70D-4F28C40D9B36}"/>
              </a:ext>
            </a:extLst>
          </p:cNvPr>
          <p:cNvSpPr/>
          <p:nvPr/>
        </p:nvSpPr>
        <p:spPr>
          <a:xfrm>
            <a:off x="1883871" y="3157890"/>
            <a:ext cx="776175" cy="369332"/>
          </a:xfrm>
          <a:prstGeom prst="rect">
            <a:avLst/>
          </a:prstGeom>
        </p:spPr>
        <p:txBody>
          <a:bodyPr wrap="none">
            <a:spAutoFit/>
          </a:bodyPr>
          <a:lstStyle/>
          <a:p>
            <a:r>
              <a:rPr lang="en-US" altLang="zh-TW" b="1" dirty="0">
                <a:solidFill>
                  <a:srgbClr val="FF0066"/>
                </a:solidFill>
                <a:latin typeface="Segoe Print" panose="02000600000000000000" pitchFamily="2" charset="0"/>
              </a:rPr>
              <a:t>to go</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8871A3AA-56B2-4864-A70D-4F28C40D9B36}"/>
              </a:ext>
            </a:extLst>
          </p:cNvPr>
          <p:cNvSpPr/>
          <p:nvPr/>
        </p:nvSpPr>
        <p:spPr>
          <a:xfrm>
            <a:off x="6320696" y="3490376"/>
            <a:ext cx="1045479" cy="369332"/>
          </a:xfrm>
          <a:prstGeom prst="rect">
            <a:avLst/>
          </a:prstGeom>
        </p:spPr>
        <p:txBody>
          <a:bodyPr wrap="none">
            <a:spAutoFit/>
          </a:bodyPr>
          <a:lstStyle/>
          <a:p>
            <a:r>
              <a:rPr lang="en-US" altLang="zh-TW" b="1" dirty="0">
                <a:solidFill>
                  <a:srgbClr val="FF0066"/>
                </a:solidFill>
                <a:latin typeface="Segoe Print" panose="02000600000000000000" pitchFamily="2" charset="0"/>
              </a:rPr>
              <a:t>to book</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8871A3AA-56B2-4864-A70D-4F28C40D9B36}"/>
              </a:ext>
            </a:extLst>
          </p:cNvPr>
          <p:cNvSpPr/>
          <p:nvPr/>
        </p:nvSpPr>
        <p:spPr>
          <a:xfrm>
            <a:off x="955326" y="4146653"/>
            <a:ext cx="2563522"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been struggling</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8871A3AA-56B2-4864-A70D-4F28C40D9B36}"/>
              </a:ext>
            </a:extLst>
          </p:cNvPr>
          <p:cNvSpPr/>
          <p:nvPr/>
        </p:nvSpPr>
        <p:spPr>
          <a:xfrm>
            <a:off x="1225913" y="4493207"/>
            <a:ext cx="2273379"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been making</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55634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6" grpId="0"/>
      <p:bldP spid="17" grpId="0"/>
      <p:bldP spid="18" grpId="0"/>
      <p:bldP spid="19" grpId="0"/>
      <p:bldP spid="22" grpId="0"/>
      <p:bldP spid="23" grpId="0"/>
      <p:bldP spid="2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89135"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Answer the questions about the article in Exercise 1.</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U8 Review-p. 104</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1F38FEEA-8B1A-4FC5-A48A-1E220E13159A}"/>
              </a:ext>
            </a:extLst>
          </p:cNvPr>
          <p:cNvSpPr/>
          <p:nvPr/>
        </p:nvSpPr>
        <p:spPr>
          <a:xfrm>
            <a:off x="654523" y="1675360"/>
            <a:ext cx="8247105" cy="2346796"/>
          </a:xfrm>
          <a:prstGeom prst="rect">
            <a:avLst/>
          </a:prstGeom>
        </p:spPr>
        <p:txBody>
          <a:bodyPr wrap="square">
            <a:spAutoFit/>
          </a:bodyPr>
          <a:lstStyle/>
          <a:p>
            <a:pPr marL="363538" indent="-363538">
              <a:spcBef>
                <a:spcPts val="300"/>
              </a:spcBef>
            </a:pPr>
            <a:r>
              <a:rPr lang="en-US" altLang="zh-TW" b="1" dirty="0">
                <a:solidFill>
                  <a:srgbClr val="FF0066"/>
                </a:solidFill>
                <a:latin typeface="Segoe Print" panose="02000600000000000000" pitchFamily="2" charset="0"/>
              </a:rPr>
              <a:t>1 	people didn’t travel for pleasure very much, now they do; foreign travel was expensive, now it isn’t; holidaymakers used to prefer booking trips with travel agencies, now many people make their own plans online</a:t>
            </a:r>
          </a:p>
          <a:p>
            <a:pPr marL="363538" indent="-363538">
              <a:spcBef>
                <a:spcPts val="300"/>
              </a:spcBef>
            </a:pPr>
            <a:r>
              <a:rPr lang="en-US" altLang="zh-TW" b="1" dirty="0">
                <a:solidFill>
                  <a:srgbClr val="FF0066"/>
                </a:solidFill>
                <a:latin typeface="Segoe Print" panose="02000600000000000000" pitchFamily="2" charset="0"/>
              </a:rPr>
              <a:t>2 	because incomes rose and ordinary people started travelling for pleasure; it offered organized educational and cultural tours that appealed to people; in recent years many millions of ordinary people now expect to have at least one holiday a year</a:t>
            </a:r>
          </a:p>
        </p:txBody>
      </p:sp>
      <p:sp>
        <p:nvSpPr>
          <p:cNvPr id="7" name="矩形 6">
            <a:extLst>
              <a:ext uri="{FF2B5EF4-FFF2-40B4-BE49-F238E27FC236}">
                <a16:creationId xmlns:a16="http://schemas.microsoft.com/office/drawing/2014/main" id="{7CCDF72E-ADE8-494B-9C73-FF1868777465}"/>
              </a:ext>
            </a:extLst>
          </p:cNvPr>
          <p:cNvSpPr/>
          <p:nvPr/>
        </p:nvSpPr>
        <p:spPr>
          <a:xfrm>
            <a:off x="647063" y="812195"/>
            <a:ext cx="8080873" cy="784830"/>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How has travel changed since the time of Thomas Cook?</a:t>
            </a:r>
          </a:p>
          <a:p>
            <a:pPr marL="363538" indent="-363538">
              <a:spcBef>
                <a:spcPts val="600"/>
              </a:spcBef>
            </a:pPr>
            <a:r>
              <a:rPr lang="en-US" altLang="zh-TW" sz="2000" dirty="0">
                <a:latin typeface="Calibri" panose="020F0502020204030204" pitchFamily="34" charset="0"/>
              </a:rPr>
              <a:t>2 	Why do you think the travel agency </a:t>
            </a:r>
            <a:r>
              <a:rPr lang="en-US" altLang="zh-TW" sz="2000" i="1" dirty="0">
                <a:latin typeface="Calibri" panose="020F0502020204030204" pitchFamily="34" charset="0"/>
              </a:rPr>
              <a:t>Thomas Cook &amp; Son </a:t>
            </a:r>
            <a:r>
              <a:rPr lang="en-US" altLang="zh-TW" sz="2000" dirty="0">
                <a:latin typeface="Calibri" panose="020F0502020204030204" pitchFamily="34" charset="0"/>
              </a:rPr>
              <a:t>was successful?</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399078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89135"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 four true or false sentences about yourself with these verbs. Work in pairs and say if your partner’s sentences are true or false.</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U8 Review-p. 104</a:t>
            </a:r>
            <a:endParaRPr lang="zh-TW" altLang="en-US" sz="1200" b="1" dirty="0">
              <a:solidFill>
                <a:schemeClr val="tx1">
                  <a:lumMod val="50000"/>
                  <a:lumOff val="50000"/>
                </a:schemeClr>
              </a:solidFill>
              <a:latin typeface="Calibri" panose="020F0502020204030204" pitchFamily="34" charset="0"/>
            </a:endParaRPr>
          </a:p>
        </p:txBody>
      </p:sp>
      <p:pic>
        <p:nvPicPr>
          <p:cNvPr id="10" name="圖片 9">
            <a:extLst>
              <a:ext uri="{FF2B5EF4-FFF2-40B4-BE49-F238E27FC236}">
                <a16:creationId xmlns:a16="http://schemas.microsoft.com/office/drawing/2014/main" id="{070E2385-CD94-4E9A-AAB5-718332682716}"/>
              </a:ext>
            </a:extLst>
          </p:cNvPr>
          <p:cNvPicPr>
            <a:picLocks noChangeAspect="1"/>
          </p:cNvPicPr>
          <p:nvPr/>
        </p:nvPicPr>
        <p:blipFill>
          <a:blip r:embed="rId2" cstate="print"/>
          <a:stretch>
            <a:fillRect/>
          </a:stretch>
        </p:blipFill>
        <p:spPr>
          <a:xfrm>
            <a:off x="6774556" y="739751"/>
            <a:ext cx="770001" cy="252000"/>
          </a:xfrm>
          <a:prstGeom prst="rect">
            <a:avLst/>
          </a:prstGeom>
        </p:spPr>
      </p:pic>
      <p:pic>
        <p:nvPicPr>
          <p:cNvPr id="8194" name="Picture 2"/>
          <p:cNvPicPr>
            <a:picLocks noChangeAspect="1" noChangeArrowheads="1"/>
          </p:cNvPicPr>
          <p:nvPr/>
        </p:nvPicPr>
        <p:blipFill>
          <a:blip r:embed="rId3" cstate="print"/>
          <a:srcRect/>
          <a:stretch>
            <a:fillRect/>
          </a:stretch>
        </p:blipFill>
        <p:spPr bwMode="auto">
          <a:xfrm>
            <a:off x="826852" y="1162997"/>
            <a:ext cx="3473005" cy="572676"/>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1839821" y="4935267"/>
            <a:ext cx="4934735" cy="1351982"/>
          </a:xfrm>
          <a:prstGeom prst="rect">
            <a:avLst/>
          </a:prstGeom>
          <a:noFill/>
          <a:ln w="9525">
            <a:noFill/>
            <a:miter lim="800000"/>
            <a:headEnd/>
            <a:tailEnd/>
          </a:ln>
        </p:spPr>
      </p:pic>
      <p:sp>
        <p:nvSpPr>
          <p:cNvPr id="12" name="矩形 11">
            <a:extLst>
              <a:ext uri="{FF2B5EF4-FFF2-40B4-BE49-F238E27FC236}">
                <a16:creationId xmlns:a16="http://schemas.microsoft.com/office/drawing/2014/main" id="{1EAE5022-3C53-4D91-876D-1C8A24F8FA7C}"/>
              </a:ext>
            </a:extLst>
          </p:cNvPr>
          <p:cNvSpPr/>
          <p:nvPr/>
        </p:nvSpPr>
        <p:spPr>
          <a:xfrm>
            <a:off x="304909" y="2531831"/>
            <a:ext cx="8489133"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Have you ever been to places like these on holiday? Ask and answer questions about your experiences.</a:t>
            </a:r>
            <a:endParaRPr lang="zh-TW" altLang="en-US" sz="2000" dirty="0">
              <a:latin typeface="Calibri" panose="020F0502020204030204" pitchFamily="34" charset="0"/>
            </a:endParaRPr>
          </a:p>
        </p:txBody>
      </p:sp>
      <p:pic>
        <p:nvPicPr>
          <p:cNvPr id="13" name="圖片 12">
            <a:extLst>
              <a:ext uri="{FF2B5EF4-FFF2-40B4-BE49-F238E27FC236}">
                <a16:creationId xmlns:a16="http://schemas.microsoft.com/office/drawing/2014/main" id="{070E2385-CD94-4E9A-AAB5-718332682716}"/>
              </a:ext>
            </a:extLst>
          </p:cNvPr>
          <p:cNvPicPr>
            <a:picLocks noChangeAspect="1"/>
          </p:cNvPicPr>
          <p:nvPr/>
        </p:nvPicPr>
        <p:blipFill>
          <a:blip r:embed="rId2" cstate="print"/>
          <a:stretch>
            <a:fillRect/>
          </a:stretch>
        </p:blipFill>
        <p:spPr>
          <a:xfrm>
            <a:off x="5214888" y="2931485"/>
            <a:ext cx="770001" cy="252000"/>
          </a:xfrm>
          <a:prstGeom prst="rect">
            <a:avLst/>
          </a:prstGeom>
        </p:spPr>
      </p:pic>
      <p:pic>
        <p:nvPicPr>
          <p:cNvPr id="8196" name="Picture 4"/>
          <p:cNvPicPr>
            <a:picLocks noChangeAspect="1" noChangeArrowheads="1"/>
          </p:cNvPicPr>
          <p:nvPr/>
        </p:nvPicPr>
        <p:blipFill>
          <a:blip r:embed="rId5" cstate="print"/>
          <a:srcRect/>
          <a:stretch>
            <a:fillRect/>
          </a:stretch>
        </p:blipFill>
        <p:spPr bwMode="auto">
          <a:xfrm>
            <a:off x="787940" y="3354730"/>
            <a:ext cx="3511917" cy="760768"/>
          </a:xfrm>
          <a:prstGeom prst="rect">
            <a:avLst/>
          </a:prstGeom>
          <a:noFill/>
          <a:ln w="9525">
            <a:noFill/>
            <a:miter lim="800000"/>
            <a:headEnd/>
            <a:tailEnd/>
          </a:ln>
        </p:spPr>
      </p:pic>
    </p:spTree>
    <p:extLst>
      <p:ext uri="{BB962C8B-B14F-4D97-AF65-F5344CB8AC3E}">
        <p14:creationId xmlns:p14="http://schemas.microsoft.com/office/powerpoint/2010/main" val="7820187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952904"/>
            <a:ext cx="8489133"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Match nouns from A and B to make travel vocabulary. Then write questions with the expressions.</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U8 Review-p. 104</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17DEDBF4-7FB0-4DF0-9B57-C166A556A56E}"/>
              </a:ext>
            </a:extLst>
          </p:cNvPr>
          <p:cNvSpPr/>
          <p:nvPr/>
        </p:nvSpPr>
        <p:spPr>
          <a:xfrm>
            <a:off x="5714378" y="1335381"/>
            <a:ext cx="3040516" cy="1754326"/>
          </a:xfrm>
          <a:prstGeom prst="rect">
            <a:avLst/>
          </a:prstGeom>
        </p:spPr>
        <p:txBody>
          <a:bodyPr wrap="square">
            <a:spAutoFit/>
          </a:bodyPr>
          <a:lstStyle/>
          <a:p>
            <a:r>
              <a:rPr lang="en-US" altLang="zh-TW" b="1" dirty="0">
                <a:solidFill>
                  <a:srgbClr val="FF0066"/>
                </a:solidFill>
                <a:latin typeface="Segoe Print" panose="02000600000000000000" pitchFamily="2" charset="0"/>
              </a:rPr>
              <a:t>baggage allowance</a:t>
            </a:r>
          </a:p>
          <a:p>
            <a:r>
              <a:rPr lang="en-US" altLang="zh-TW" b="1" dirty="0">
                <a:solidFill>
                  <a:srgbClr val="FF0066"/>
                </a:solidFill>
                <a:latin typeface="Segoe Print" panose="02000600000000000000" pitchFamily="2" charset="0"/>
              </a:rPr>
              <a:t>boarding card</a:t>
            </a:r>
          </a:p>
          <a:p>
            <a:r>
              <a:rPr lang="en-US" altLang="zh-TW" b="1" dirty="0">
                <a:solidFill>
                  <a:srgbClr val="FF0066"/>
                </a:solidFill>
                <a:latin typeface="Segoe Print" panose="02000600000000000000" pitchFamily="2" charset="0"/>
              </a:rPr>
              <a:t>customs checks</a:t>
            </a:r>
          </a:p>
          <a:p>
            <a:r>
              <a:rPr lang="en-US" altLang="zh-TW" b="1" dirty="0">
                <a:solidFill>
                  <a:srgbClr val="FF0066"/>
                </a:solidFill>
                <a:latin typeface="Segoe Print" panose="02000600000000000000" pitchFamily="2" charset="0"/>
              </a:rPr>
              <a:t>flight delays</a:t>
            </a:r>
          </a:p>
          <a:p>
            <a:r>
              <a:rPr lang="en-US" altLang="zh-TW" b="1" dirty="0">
                <a:solidFill>
                  <a:srgbClr val="FF0066"/>
                </a:solidFill>
                <a:latin typeface="Segoe Print" panose="02000600000000000000" pitchFamily="2" charset="0"/>
              </a:rPr>
              <a:t>passport control</a:t>
            </a:r>
          </a:p>
          <a:p>
            <a:r>
              <a:rPr lang="en-US" altLang="zh-TW" b="1" dirty="0">
                <a:solidFill>
                  <a:srgbClr val="FF0066"/>
                </a:solidFill>
                <a:latin typeface="Segoe Print" panose="02000600000000000000" pitchFamily="2" charset="0"/>
              </a:rPr>
              <a:t>travel sickness/delays</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1EAE5022-3C53-4D91-876D-1C8A24F8FA7C}"/>
              </a:ext>
            </a:extLst>
          </p:cNvPr>
          <p:cNvSpPr/>
          <p:nvPr/>
        </p:nvSpPr>
        <p:spPr>
          <a:xfrm>
            <a:off x="304909" y="3110857"/>
            <a:ext cx="8489133"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Which of these activities would you do in a seaside resort, a big city, a natural park and a campsite? Give your reasons.</a:t>
            </a:r>
            <a:endParaRPr lang="zh-TW" altLang="en-US" sz="2000" dirty="0">
              <a:latin typeface="Calibri" panose="020F0502020204030204" pitchFamily="34" charset="0"/>
            </a:endParaRPr>
          </a:p>
        </p:txBody>
      </p:sp>
      <p:pic>
        <p:nvPicPr>
          <p:cNvPr id="22" name="圖片 21">
            <a:extLst>
              <a:ext uri="{FF2B5EF4-FFF2-40B4-BE49-F238E27FC236}">
                <a16:creationId xmlns:a16="http://schemas.microsoft.com/office/drawing/2014/main" id="{7E9B873E-5A9A-49D8-B8DA-C499AE7EC1DB}"/>
              </a:ext>
            </a:extLst>
          </p:cNvPr>
          <p:cNvPicPr>
            <a:picLocks noChangeAspect="1"/>
          </p:cNvPicPr>
          <p:nvPr/>
        </p:nvPicPr>
        <p:blipFill>
          <a:blip r:embed="rId2" cstate="print"/>
          <a:stretch>
            <a:fillRect/>
          </a:stretch>
        </p:blipFill>
        <p:spPr>
          <a:xfrm>
            <a:off x="6869950" y="3494891"/>
            <a:ext cx="770001" cy="252000"/>
          </a:xfrm>
          <a:prstGeom prst="rect">
            <a:avLst/>
          </a:prstGeom>
        </p:spPr>
      </p:pic>
      <p:sp>
        <p:nvSpPr>
          <p:cNvPr id="41" name="矩形 40">
            <a:extLst>
              <a:ext uri="{FF2B5EF4-FFF2-40B4-BE49-F238E27FC236}">
                <a16:creationId xmlns:a16="http://schemas.microsoft.com/office/drawing/2014/main" id="{D76BDF2A-2B7E-494E-A3F0-C414A800C67E}"/>
              </a:ext>
            </a:extLst>
          </p:cNvPr>
          <p:cNvSpPr/>
          <p:nvPr/>
        </p:nvSpPr>
        <p:spPr>
          <a:xfrm>
            <a:off x="5558116" y="3878606"/>
            <a:ext cx="3585884" cy="1477328"/>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answers. You could do any of the activities in any of the places – it is mainly down to personal experience and preference.</a:t>
            </a:r>
            <a:endParaRPr lang="zh-TW" altLang="en-US" b="1" dirty="0">
              <a:solidFill>
                <a:srgbClr val="FF0066"/>
              </a:solidFill>
              <a:latin typeface="Segoe Print" panose="02000600000000000000" pitchFamily="2" charset="0"/>
            </a:endParaRPr>
          </a:p>
        </p:txBody>
      </p:sp>
      <p:pic>
        <p:nvPicPr>
          <p:cNvPr id="9218" name="Picture 2"/>
          <p:cNvPicPr>
            <a:picLocks noChangeAspect="1" noChangeArrowheads="1"/>
          </p:cNvPicPr>
          <p:nvPr/>
        </p:nvPicPr>
        <p:blipFill>
          <a:blip r:embed="rId3" cstate="print"/>
          <a:srcRect/>
          <a:stretch>
            <a:fillRect/>
          </a:stretch>
        </p:blipFill>
        <p:spPr bwMode="auto">
          <a:xfrm>
            <a:off x="719739" y="1747825"/>
            <a:ext cx="4538062" cy="1080491"/>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739454" y="3974387"/>
            <a:ext cx="4692517" cy="1102983"/>
          </a:xfrm>
          <a:prstGeom prst="rect">
            <a:avLst/>
          </a:prstGeom>
          <a:noFill/>
          <a:ln w="9525">
            <a:noFill/>
            <a:miter lim="800000"/>
            <a:headEnd/>
            <a:tailEnd/>
          </a:ln>
        </p:spPr>
      </p:pic>
      <p:pic>
        <p:nvPicPr>
          <p:cNvPr id="9220" name="Picture 4"/>
          <p:cNvPicPr>
            <a:picLocks noChangeAspect="1" noChangeArrowheads="1"/>
          </p:cNvPicPr>
          <p:nvPr/>
        </p:nvPicPr>
        <p:blipFill>
          <a:blip r:embed="rId5" cstate="print"/>
          <a:srcRect/>
          <a:stretch>
            <a:fillRect/>
          </a:stretch>
        </p:blipFill>
        <p:spPr bwMode="auto">
          <a:xfrm>
            <a:off x="1802935" y="5410966"/>
            <a:ext cx="5067015" cy="955665"/>
          </a:xfrm>
          <a:prstGeom prst="rect">
            <a:avLst/>
          </a:prstGeom>
          <a:noFill/>
          <a:ln w="9525">
            <a:noFill/>
            <a:miter lim="800000"/>
            <a:headEnd/>
            <a:tailEnd/>
          </a:ln>
        </p:spPr>
      </p:pic>
    </p:spTree>
    <p:extLst>
      <p:ext uri="{BB962C8B-B14F-4D97-AF65-F5344CB8AC3E}">
        <p14:creationId xmlns:p14="http://schemas.microsoft.com/office/powerpoint/2010/main" val="35097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16198" y="952904"/>
            <a:ext cx="8489133"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these sentences from a conversation at an airport. Put the sentences (a–h) in order (1–8).</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U8 Review-p. 104</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A7A0FB58-998A-475C-9C20-648A5C46A7B6}"/>
              </a:ext>
            </a:extLst>
          </p:cNvPr>
          <p:cNvSpPr/>
          <p:nvPr/>
        </p:nvSpPr>
        <p:spPr>
          <a:xfrm>
            <a:off x="681007" y="1779191"/>
            <a:ext cx="7976609" cy="3477875"/>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a:t>
            </a:r>
            <a:r>
              <a:rPr lang="en-US" altLang="zh-TW" sz="2000" dirty="0" err="1">
                <a:latin typeface="Calibri" panose="020F0502020204030204" pitchFamily="34" charset="0"/>
              </a:rPr>
              <a:t>A</a:t>
            </a:r>
            <a:r>
              <a:rPr lang="en-US" altLang="zh-TW" sz="2000" dirty="0">
                <a:latin typeface="Calibri" panose="020F0502020204030204" pitchFamily="34" charset="0"/>
              </a:rPr>
              <a:t>: What? How has that happened?</a:t>
            </a:r>
          </a:p>
          <a:p>
            <a:pPr marL="363538" indent="-363538">
              <a:spcBef>
                <a:spcPts val="600"/>
              </a:spcBef>
            </a:pPr>
            <a:r>
              <a:rPr lang="en-US" altLang="zh-TW" sz="2000" dirty="0">
                <a:latin typeface="Calibri" panose="020F0502020204030204" pitchFamily="34" charset="0"/>
              </a:rPr>
              <a:t>b 	A: Well, let’s have another look. Calm down.</a:t>
            </a:r>
          </a:p>
          <a:p>
            <a:pPr marL="363538" indent="-363538">
              <a:spcBef>
                <a:spcPts val="600"/>
              </a:spcBef>
            </a:pPr>
            <a:r>
              <a:rPr lang="en-US" altLang="zh-TW" sz="2000" dirty="0">
                <a:latin typeface="Calibri" panose="020F0502020204030204" pitchFamily="34" charset="0"/>
              </a:rPr>
              <a:t>c 	A: Well, have you looked through all your pockets?</a:t>
            </a:r>
          </a:p>
          <a:p>
            <a:pPr marL="363538" indent="-363538">
              <a:spcBef>
                <a:spcPts val="600"/>
              </a:spcBef>
            </a:pPr>
            <a:r>
              <a:rPr lang="en-US" altLang="zh-TW" sz="2000" dirty="0">
                <a:latin typeface="Calibri" panose="020F0502020204030204" pitchFamily="34" charset="0"/>
              </a:rPr>
              <a:t>d 	A: Is anything wrong?</a:t>
            </a:r>
          </a:p>
          <a:p>
            <a:pPr marL="363538" indent="-363538">
              <a:spcBef>
                <a:spcPts val="600"/>
              </a:spcBef>
            </a:pPr>
            <a:r>
              <a:rPr lang="en-US" altLang="zh-TW" sz="2000" dirty="0">
                <a:latin typeface="Calibri" panose="020F0502020204030204" pitchFamily="34" charset="0"/>
              </a:rPr>
              <a:t>e 	B: Yes, I have. And I’ve checked the suitcase.</a:t>
            </a:r>
          </a:p>
          <a:p>
            <a:pPr marL="363538" indent="-363538">
              <a:spcBef>
                <a:spcPts val="600"/>
              </a:spcBef>
            </a:pPr>
            <a:r>
              <a:rPr lang="en-US" altLang="zh-TW" sz="2000" dirty="0">
                <a:latin typeface="Calibri" panose="020F0502020204030204" pitchFamily="34" charset="0"/>
              </a:rPr>
              <a:t>f 	B: I’ve been worrying so much about everything, and now this!</a:t>
            </a:r>
          </a:p>
          <a:p>
            <a:pPr marL="363538" indent="-363538">
              <a:spcBef>
                <a:spcPts val="600"/>
              </a:spcBef>
            </a:pPr>
            <a:r>
              <a:rPr lang="en-US" altLang="zh-TW" sz="2000" dirty="0">
                <a:latin typeface="Calibri" panose="020F0502020204030204" pitchFamily="34" charset="0"/>
              </a:rPr>
              <a:t>g 	B: I think I’ve lost the boarding passes.</a:t>
            </a:r>
          </a:p>
          <a:p>
            <a:pPr marL="620713" indent="-620713">
              <a:spcBef>
                <a:spcPts val="600"/>
              </a:spcBef>
              <a:tabLst>
                <a:tab pos="363538" algn="l"/>
              </a:tabLst>
            </a:pPr>
            <a:r>
              <a:rPr lang="en-US" altLang="zh-TW" sz="2000" dirty="0">
                <a:latin typeface="Calibri" panose="020F0502020204030204" pitchFamily="34" charset="0"/>
              </a:rPr>
              <a:t>h 	B: I don’t know. I thought they were in my pocket, but they aren’t there now.</a:t>
            </a:r>
          </a:p>
        </p:txBody>
      </p:sp>
      <p:sp>
        <p:nvSpPr>
          <p:cNvPr id="18" name="矩形 17">
            <a:extLst>
              <a:ext uri="{FF2B5EF4-FFF2-40B4-BE49-F238E27FC236}">
                <a16:creationId xmlns:a16="http://schemas.microsoft.com/office/drawing/2014/main" id="{CB73B3E9-9D0B-4653-A383-F18A7FA2C7F1}"/>
              </a:ext>
            </a:extLst>
          </p:cNvPr>
          <p:cNvSpPr/>
          <p:nvPr/>
        </p:nvSpPr>
        <p:spPr>
          <a:xfrm>
            <a:off x="293211" y="1751450"/>
            <a:ext cx="352982" cy="3170099"/>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3</a:t>
            </a:r>
          </a:p>
          <a:p>
            <a:pPr>
              <a:lnSpc>
                <a:spcPts val="3000"/>
              </a:lnSpc>
            </a:pPr>
            <a:r>
              <a:rPr lang="en-US" altLang="zh-TW" b="1" dirty="0">
                <a:solidFill>
                  <a:srgbClr val="FF0066"/>
                </a:solidFill>
                <a:latin typeface="Segoe Print" panose="02000600000000000000" pitchFamily="2" charset="0"/>
              </a:rPr>
              <a:t>6</a:t>
            </a:r>
          </a:p>
          <a:p>
            <a:pPr>
              <a:lnSpc>
                <a:spcPts val="3000"/>
              </a:lnSpc>
            </a:pPr>
            <a:r>
              <a:rPr lang="en-US" altLang="zh-TW" b="1" dirty="0">
                <a:solidFill>
                  <a:srgbClr val="FF0066"/>
                </a:solidFill>
                <a:latin typeface="Segoe Print" panose="02000600000000000000" pitchFamily="2" charset="0"/>
              </a:rPr>
              <a:t>7</a:t>
            </a:r>
          </a:p>
          <a:p>
            <a:pPr>
              <a:lnSpc>
                <a:spcPts val="3000"/>
              </a:lnSpc>
            </a:pPr>
            <a:r>
              <a:rPr lang="en-US" altLang="zh-TW" b="1" dirty="0">
                <a:solidFill>
                  <a:srgbClr val="FF0066"/>
                </a:solidFill>
                <a:latin typeface="Segoe Print" panose="02000600000000000000" pitchFamily="2" charset="0"/>
              </a:rPr>
              <a:t>1</a:t>
            </a:r>
          </a:p>
          <a:p>
            <a:pPr>
              <a:lnSpc>
                <a:spcPts val="3000"/>
              </a:lnSpc>
            </a:pPr>
            <a:r>
              <a:rPr lang="en-US" altLang="zh-TW" b="1" dirty="0">
                <a:solidFill>
                  <a:srgbClr val="FF0066"/>
                </a:solidFill>
                <a:latin typeface="Segoe Print" panose="02000600000000000000" pitchFamily="2" charset="0"/>
              </a:rPr>
              <a:t>8</a:t>
            </a:r>
          </a:p>
          <a:p>
            <a:pPr>
              <a:lnSpc>
                <a:spcPts val="3000"/>
              </a:lnSpc>
            </a:pPr>
            <a:r>
              <a:rPr lang="en-US" altLang="zh-TW" b="1" dirty="0">
                <a:solidFill>
                  <a:srgbClr val="FF0066"/>
                </a:solidFill>
                <a:latin typeface="Segoe Print" panose="02000600000000000000" pitchFamily="2" charset="0"/>
              </a:rPr>
              <a:t>5</a:t>
            </a:r>
          </a:p>
          <a:p>
            <a:pPr>
              <a:lnSpc>
                <a:spcPts val="3000"/>
              </a:lnSpc>
            </a:pPr>
            <a:r>
              <a:rPr lang="en-US" altLang="zh-TW" b="1" dirty="0">
                <a:solidFill>
                  <a:srgbClr val="FF0066"/>
                </a:solidFill>
                <a:latin typeface="Segoe Print" panose="02000600000000000000" pitchFamily="2" charset="0"/>
              </a:rPr>
              <a:t>2</a:t>
            </a:r>
          </a:p>
          <a:p>
            <a:pPr>
              <a:lnSpc>
                <a:spcPts val="3000"/>
              </a:lnSpc>
            </a:pPr>
            <a:r>
              <a:rPr lang="en-US" altLang="zh-TW" b="1" dirty="0">
                <a:solidFill>
                  <a:srgbClr val="FF0066"/>
                </a:solidFill>
                <a:latin typeface="Segoe Print" panose="02000600000000000000" pitchFamily="2" charset="0"/>
              </a:rPr>
              <a:t>4</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7801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wipe(left)">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wipe(left)">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wipe(left)">
                                      <p:cBhvr>
                                        <p:cTn id="22" dur="500"/>
                                        <p:tgtEl>
                                          <p:spTgt spid="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animEffect transition="in" filter="wipe(left)">
                                      <p:cBhvr>
                                        <p:cTn id="27" dur="500"/>
                                        <p:tgtEl>
                                          <p:spTgt spid="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xEl>
                                              <p:pRg st="5" end="5"/>
                                            </p:txEl>
                                          </p:spTgt>
                                        </p:tgtEl>
                                        <p:attrNameLst>
                                          <p:attrName>style.visibility</p:attrName>
                                        </p:attrNameLst>
                                      </p:cBhvr>
                                      <p:to>
                                        <p:strVal val="visible"/>
                                      </p:to>
                                    </p:set>
                                    <p:animEffect transition="in" filter="wipe(left)">
                                      <p:cBhvr>
                                        <p:cTn id="32" dur="500"/>
                                        <p:tgtEl>
                                          <p:spTgt spid="1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xEl>
                                              <p:pRg st="6" end="6"/>
                                            </p:txEl>
                                          </p:spTgt>
                                        </p:tgtEl>
                                        <p:attrNameLst>
                                          <p:attrName>style.visibility</p:attrName>
                                        </p:attrNameLst>
                                      </p:cBhvr>
                                      <p:to>
                                        <p:strVal val="visible"/>
                                      </p:to>
                                    </p:set>
                                    <p:animEffect transition="in" filter="wipe(left)">
                                      <p:cBhvr>
                                        <p:cTn id="37" dur="500"/>
                                        <p:tgtEl>
                                          <p:spTgt spid="1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
                                            <p:txEl>
                                              <p:pRg st="7" end="7"/>
                                            </p:txEl>
                                          </p:spTgt>
                                        </p:tgtEl>
                                        <p:attrNameLst>
                                          <p:attrName>style.visibility</p:attrName>
                                        </p:attrNameLst>
                                      </p:cBhvr>
                                      <p:to>
                                        <p:strVal val="visible"/>
                                      </p:to>
                                    </p:set>
                                    <p:animEffect transition="in" filter="wipe(left)">
                                      <p:cBhvr>
                                        <p:cTn id="42"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89135"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Act out conversations similar to Exercise 7.</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U8 Review-p. 104</a:t>
            </a:r>
            <a:endParaRPr lang="zh-TW" altLang="en-US" sz="1200" b="1" dirty="0">
              <a:solidFill>
                <a:schemeClr val="tx1">
                  <a:lumMod val="50000"/>
                  <a:lumOff val="50000"/>
                </a:schemeClr>
              </a:solidFill>
              <a:latin typeface="Calibri" panose="020F0502020204030204" pitchFamily="34" charset="0"/>
            </a:endParaRPr>
          </a:p>
        </p:txBody>
      </p:sp>
      <p:pic>
        <p:nvPicPr>
          <p:cNvPr id="13" name="圖片 12">
            <a:extLst>
              <a:ext uri="{FF2B5EF4-FFF2-40B4-BE49-F238E27FC236}">
                <a16:creationId xmlns:a16="http://schemas.microsoft.com/office/drawing/2014/main" id="{070E2385-CD94-4E9A-AAB5-718332682716}"/>
              </a:ext>
            </a:extLst>
          </p:cNvPr>
          <p:cNvPicPr>
            <a:picLocks noChangeAspect="1"/>
          </p:cNvPicPr>
          <p:nvPr/>
        </p:nvPicPr>
        <p:blipFill>
          <a:blip r:embed="rId2" cstate="print"/>
          <a:stretch>
            <a:fillRect/>
          </a:stretch>
        </p:blipFill>
        <p:spPr>
          <a:xfrm>
            <a:off x="6732403" y="434951"/>
            <a:ext cx="770001" cy="252000"/>
          </a:xfrm>
          <a:prstGeom prst="rect">
            <a:avLst/>
          </a:prstGeom>
        </p:spPr>
      </p:pic>
      <p:sp>
        <p:nvSpPr>
          <p:cNvPr id="11" name="矩形 10">
            <a:extLst>
              <a:ext uri="{FF2B5EF4-FFF2-40B4-BE49-F238E27FC236}">
                <a16:creationId xmlns:a16="http://schemas.microsoft.com/office/drawing/2014/main" id="{A7A0FB58-998A-475C-9C20-648A5C46A7B6}"/>
              </a:ext>
            </a:extLst>
          </p:cNvPr>
          <p:cNvSpPr/>
          <p:nvPr/>
        </p:nvSpPr>
        <p:spPr>
          <a:xfrm>
            <a:off x="690734" y="796697"/>
            <a:ext cx="7976609" cy="1400383"/>
          </a:xfrm>
          <a:prstGeom prst="rect">
            <a:avLst/>
          </a:prstGeom>
        </p:spPr>
        <p:txBody>
          <a:bodyPr wrap="square">
            <a:spAutoFit/>
          </a:bodyPr>
          <a:lstStyle/>
          <a:p>
            <a:pPr>
              <a:spcBef>
                <a:spcPts val="600"/>
              </a:spcBef>
            </a:pPr>
            <a:r>
              <a:rPr lang="en-US" altLang="zh-TW" sz="2000" dirty="0">
                <a:latin typeface="Calibri" panose="020F0502020204030204" pitchFamily="34" charset="0"/>
              </a:rPr>
              <a:t>Conversation 1: Student A is a tourist and Student B is a tour guide. Student A has lost his/her passport.</a:t>
            </a:r>
          </a:p>
          <a:p>
            <a:pPr>
              <a:spcBef>
                <a:spcPts val="600"/>
              </a:spcBef>
            </a:pPr>
            <a:r>
              <a:rPr lang="en-US" altLang="zh-TW" sz="2000" dirty="0">
                <a:latin typeface="Calibri" panose="020F0502020204030204" pitchFamily="34" charset="0"/>
              </a:rPr>
              <a:t>Conversation 2: Student A is an airline official and Student B is a customer. The flight is cancelled.</a:t>
            </a:r>
          </a:p>
        </p:txBody>
      </p:sp>
      <p:pic>
        <p:nvPicPr>
          <p:cNvPr id="10242" name="Picture 2"/>
          <p:cNvPicPr>
            <a:picLocks noChangeAspect="1" noChangeArrowheads="1"/>
          </p:cNvPicPr>
          <p:nvPr/>
        </p:nvPicPr>
        <p:blipFill>
          <a:blip r:embed="rId3" cstate="print"/>
          <a:srcRect/>
          <a:stretch>
            <a:fillRect/>
          </a:stretch>
        </p:blipFill>
        <p:spPr bwMode="auto">
          <a:xfrm>
            <a:off x="2088822" y="5374455"/>
            <a:ext cx="4921307" cy="900120"/>
          </a:xfrm>
          <a:prstGeom prst="rect">
            <a:avLst/>
          </a:prstGeom>
          <a:noFill/>
          <a:ln w="9525">
            <a:noFill/>
            <a:miter lim="800000"/>
            <a:headEnd/>
            <a:tailEnd/>
          </a:ln>
        </p:spPr>
      </p:pic>
    </p:spTree>
    <p:extLst>
      <p:ext uri="{BB962C8B-B14F-4D97-AF65-F5344CB8AC3E}">
        <p14:creationId xmlns:p14="http://schemas.microsoft.com/office/powerpoint/2010/main" val="782018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Match the activities (1–6) with the examples (a–f). What do you enjoy doing when you go on holiday? Give your own examples.</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D1FB5A0E-9DC1-494A-8BF9-C5883AAD804E}"/>
              </a:ext>
            </a:extLst>
          </p:cNvPr>
          <p:cNvSpPr/>
          <p:nvPr/>
        </p:nvSpPr>
        <p:spPr>
          <a:xfrm>
            <a:off x="658080" y="3548211"/>
            <a:ext cx="8116505"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a 	hiking in the mountains</a:t>
            </a:r>
          </a:p>
          <a:p>
            <a:pPr marL="360000" indent="-360000">
              <a:spcBef>
                <a:spcPts val="600"/>
              </a:spcBef>
            </a:pPr>
            <a:r>
              <a:rPr lang="en-US" altLang="zh-TW" sz="2000" dirty="0">
                <a:latin typeface="Calibri" panose="020F0502020204030204" pitchFamily="34" charset="0"/>
              </a:rPr>
              <a:t>b 	lying on the beach</a:t>
            </a:r>
          </a:p>
          <a:p>
            <a:pPr marL="360000" indent="-360000">
              <a:spcBef>
                <a:spcPts val="600"/>
              </a:spcBef>
            </a:pPr>
            <a:r>
              <a:rPr lang="en-US" altLang="zh-TW" sz="2000" dirty="0">
                <a:latin typeface="Calibri" panose="020F0502020204030204" pitchFamily="34" charset="0"/>
              </a:rPr>
              <a:t>c	playing board games</a:t>
            </a:r>
          </a:p>
          <a:p>
            <a:pPr marL="360000" indent="-360000">
              <a:spcBef>
                <a:spcPts val="600"/>
              </a:spcBef>
            </a:pPr>
            <a:r>
              <a:rPr lang="en-US" altLang="zh-TW" sz="2000" dirty="0">
                <a:latin typeface="Calibri" panose="020F0502020204030204" pitchFamily="34" charset="0"/>
              </a:rPr>
              <a:t>d 	riding on a camel</a:t>
            </a:r>
          </a:p>
          <a:p>
            <a:pPr marL="360000" indent="-360000">
              <a:spcBef>
                <a:spcPts val="600"/>
              </a:spcBef>
            </a:pPr>
            <a:r>
              <a:rPr lang="en-US" altLang="zh-TW" sz="2000" dirty="0">
                <a:latin typeface="Calibri" panose="020F0502020204030204" pitchFamily="34" charset="0"/>
              </a:rPr>
              <a:t>e 	taking a painting course</a:t>
            </a:r>
          </a:p>
          <a:p>
            <a:pPr marL="360000" indent="-360000">
              <a:spcBef>
                <a:spcPts val="600"/>
              </a:spcBef>
            </a:pPr>
            <a:r>
              <a:rPr lang="en-US" altLang="zh-TW" sz="2000" dirty="0">
                <a:latin typeface="Calibri" panose="020F0502020204030204" pitchFamily="34" charset="0"/>
              </a:rPr>
              <a:t>f 	visiting famous monuments</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id="{D1FB5A0E-9DC1-494A-8BF9-C5883AAD804E}"/>
              </a:ext>
            </a:extLst>
          </p:cNvPr>
          <p:cNvSpPr/>
          <p:nvPr/>
        </p:nvSpPr>
        <p:spPr>
          <a:xfrm>
            <a:off x="658080" y="1038476"/>
            <a:ext cx="8116505"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taking it easy</a:t>
            </a:r>
          </a:p>
          <a:p>
            <a:pPr marL="360000" indent="-360000">
              <a:spcBef>
                <a:spcPts val="600"/>
              </a:spcBef>
            </a:pPr>
            <a:r>
              <a:rPr lang="en-US" altLang="zh-TW" sz="2000" dirty="0">
                <a:latin typeface="Calibri" panose="020F0502020204030204" pitchFamily="34" charset="0"/>
              </a:rPr>
              <a:t>2	going sightseeing</a:t>
            </a:r>
          </a:p>
          <a:p>
            <a:pPr marL="360000" indent="-360000">
              <a:spcBef>
                <a:spcPts val="600"/>
              </a:spcBef>
            </a:pPr>
            <a:r>
              <a:rPr lang="en-US" altLang="zh-TW" sz="2000" dirty="0">
                <a:latin typeface="Calibri" panose="020F0502020204030204" pitchFamily="34" charset="0"/>
              </a:rPr>
              <a:t>3 	having new experiences</a:t>
            </a:r>
          </a:p>
          <a:p>
            <a:pPr marL="360000" indent="-360000">
              <a:spcBef>
                <a:spcPts val="600"/>
              </a:spcBef>
            </a:pPr>
            <a:r>
              <a:rPr lang="en-US" altLang="zh-TW" sz="2000" dirty="0">
                <a:latin typeface="Calibri" panose="020F0502020204030204" pitchFamily="34" charset="0"/>
              </a:rPr>
              <a:t>4 	being active</a:t>
            </a:r>
          </a:p>
          <a:p>
            <a:pPr marL="360000" indent="-360000">
              <a:spcBef>
                <a:spcPts val="600"/>
              </a:spcBef>
            </a:pPr>
            <a:r>
              <a:rPr lang="en-US" altLang="zh-TW" sz="2000" dirty="0">
                <a:latin typeface="Calibri" panose="020F0502020204030204" pitchFamily="34" charset="0"/>
              </a:rPr>
              <a:t>5 	learning new things</a:t>
            </a:r>
          </a:p>
          <a:p>
            <a:pPr marL="360000" indent="-360000">
              <a:spcBef>
                <a:spcPts val="600"/>
              </a:spcBef>
            </a:pPr>
            <a:r>
              <a:rPr lang="en-US" altLang="zh-TW" sz="2000" dirty="0">
                <a:latin typeface="Calibri" panose="020F0502020204030204" pitchFamily="34" charset="0"/>
              </a:rPr>
              <a:t>6 	spending time with friends or family</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3F2633EE-7264-4168-9BAE-286A6F0D6132}"/>
              </a:ext>
            </a:extLst>
          </p:cNvPr>
          <p:cNvSpPr/>
          <p:nvPr/>
        </p:nvSpPr>
        <p:spPr>
          <a:xfrm>
            <a:off x="440529" y="986403"/>
            <a:ext cx="444687" cy="2400657"/>
          </a:xfrm>
          <a:prstGeom prst="rect">
            <a:avLst/>
          </a:prstGeom>
        </p:spPr>
        <p:txBody>
          <a:bodyPr wrap="square">
            <a:spAutoFit/>
          </a:bodyPr>
          <a:lstStyle/>
          <a:p>
            <a:pPr marL="358775" indent="-358775">
              <a:lnSpc>
                <a:spcPts val="3000"/>
              </a:lnSpc>
            </a:pPr>
            <a:r>
              <a:rPr lang="en-US" altLang="zh-TW" b="1" dirty="0">
                <a:solidFill>
                  <a:srgbClr val="FF0066"/>
                </a:solidFill>
                <a:latin typeface="Segoe Print" panose="02000600000000000000" pitchFamily="2" charset="0"/>
              </a:rPr>
              <a:t>b</a:t>
            </a:r>
          </a:p>
          <a:p>
            <a:pPr marL="358775" indent="-358775">
              <a:lnSpc>
                <a:spcPts val="3000"/>
              </a:lnSpc>
            </a:pPr>
            <a:r>
              <a:rPr lang="en-US" altLang="zh-TW" b="1" dirty="0">
                <a:solidFill>
                  <a:srgbClr val="FF0066"/>
                </a:solidFill>
                <a:latin typeface="Segoe Print" panose="02000600000000000000" pitchFamily="2" charset="0"/>
              </a:rPr>
              <a:t>f</a:t>
            </a:r>
          </a:p>
          <a:p>
            <a:pPr marL="358775" indent="-358775">
              <a:lnSpc>
                <a:spcPts val="3000"/>
              </a:lnSpc>
            </a:pPr>
            <a:r>
              <a:rPr lang="en-US" altLang="zh-TW" b="1" dirty="0">
                <a:solidFill>
                  <a:srgbClr val="FF0066"/>
                </a:solidFill>
                <a:latin typeface="Segoe Print" panose="02000600000000000000" pitchFamily="2" charset="0"/>
              </a:rPr>
              <a:t>d</a:t>
            </a:r>
          </a:p>
          <a:p>
            <a:pPr marL="358775" indent="-358775">
              <a:lnSpc>
                <a:spcPts val="3000"/>
              </a:lnSpc>
            </a:pPr>
            <a:r>
              <a:rPr lang="en-US" altLang="zh-TW" b="1" dirty="0">
                <a:solidFill>
                  <a:srgbClr val="FF0066"/>
                </a:solidFill>
                <a:latin typeface="Segoe Print" panose="02000600000000000000" pitchFamily="2" charset="0"/>
              </a:rPr>
              <a:t>a</a:t>
            </a:r>
          </a:p>
          <a:p>
            <a:pPr marL="358775" indent="-358775">
              <a:lnSpc>
                <a:spcPts val="3000"/>
              </a:lnSpc>
            </a:pPr>
            <a:r>
              <a:rPr lang="en-US" altLang="zh-TW" b="1" dirty="0">
                <a:solidFill>
                  <a:srgbClr val="FF0066"/>
                </a:solidFill>
                <a:latin typeface="Segoe Print" panose="02000600000000000000" pitchFamily="2" charset="0"/>
              </a:rPr>
              <a:t>e</a:t>
            </a:r>
          </a:p>
          <a:p>
            <a:pPr marL="358775" indent="-358775">
              <a:lnSpc>
                <a:spcPts val="3000"/>
              </a:lnSpc>
            </a:pPr>
            <a:r>
              <a:rPr lang="en-US" altLang="zh-TW" b="1" dirty="0">
                <a:solidFill>
                  <a:srgbClr val="FF0066"/>
                </a:solidFill>
                <a:latin typeface="Segoe Print" panose="02000600000000000000" pitchFamily="2" charset="0"/>
              </a:rPr>
              <a:t>c</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7349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lef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lef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ADDF4148-9731-4ADF-956C-895FEBB48DB0}"/>
              </a:ext>
            </a:extLst>
          </p:cNvPr>
          <p:cNvSpPr/>
          <p:nvPr/>
        </p:nvSpPr>
        <p:spPr>
          <a:xfrm>
            <a:off x="304908" y="864340"/>
            <a:ext cx="844906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dirty="0">
                <a:latin typeface="Calibri" panose="020F0502020204030204" pitchFamily="34" charset="0"/>
                <a:cs typeface="Calibri" panose="020F0502020204030204" pitchFamily="34" charset="0"/>
              </a:rPr>
              <a:t>Look at the photo with the article. Which of</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these things (a–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 do you think it shows?</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275726" y="2975402"/>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and answer the questions.</a:t>
            </a:r>
            <a:endParaRPr lang="zh-TW" altLang="en-US" sz="2000" dirty="0">
              <a:latin typeface="Calibri" panose="020F0502020204030204" pitchFamily="34" charset="0"/>
              <a:cs typeface="Calibri" panose="020F0502020204030204" pitchFamily="34" charset="0"/>
            </a:endParaRPr>
          </a:p>
        </p:txBody>
      </p:sp>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8a-p. 94</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b="1" dirty="0">
              <a:solidFill>
                <a:srgbClr val="E60000"/>
              </a:solidFill>
              <a:latin typeface="Calibri" panose="020F0502020204030204" pitchFamily="34" charset="0"/>
            </a:endParaRPr>
          </a:p>
        </p:txBody>
      </p:sp>
      <p:sp>
        <p:nvSpPr>
          <p:cNvPr id="7" name="矩形 6">
            <a:extLst>
              <a:ext uri="{FF2B5EF4-FFF2-40B4-BE49-F238E27FC236}">
                <a16:creationId xmlns:a16="http://schemas.microsoft.com/office/drawing/2014/main" id="{B250C6FA-5AF3-4351-AE5D-3A2FC7F53049}"/>
              </a:ext>
            </a:extLst>
          </p:cNvPr>
          <p:cNvSpPr/>
          <p:nvPr/>
        </p:nvSpPr>
        <p:spPr>
          <a:xfrm>
            <a:off x="637467" y="3358865"/>
            <a:ext cx="8116505" cy="1785104"/>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Where are the writers from and what are</a:t>
            </a:r>
            <a:r>
              <a:rPr lang="zh-TW" altLang="en-US" sz="2000" dirty="0">
                <a:latin typeface="Calibri" panose="020F0502020204030204" pitchFamily="34" charset="0"/>
              </a:rPr>
              <a:t> </a:t>
            </a:r>
            <a:r>
              <a:rPr lang="en-US" altLang="zh-TW" sz="2000" dirty="0">
                <a:latin typeface="Calibri" panose="020F0502020204030204" pitchFamily="34" charset="0"/>
              </a:rPr>
              <a:t>their destinations?</a:t>
            </a:r>
          </a:p>
          <a:p>
            <a:pPr marL="360000" indent="-360000">
              <a:spcBef>
                <a:spcPts val="300"/>
              </a:spcBef>
            </a:pPr>
            <a:r>
              <a:rPr lang="en-US" altLang="zh-TW" sz="2000" dirty="0">
                <a:latin typeface="Calibri" panose="020F0502020204030204" pitchFamily="34" charset="0"/>
              </a:rPr>
              <a:t>2 	Which writers haven’t been to these</a:t>
            </a:r>
            <a:r>
              <a:rPr lang="zh-TW" altLang="en-US" sz="2000" dirty="0">
                <a:latin typeface="Calibri" panose="020F0502020204030204" pitchFamily="34" charset="0"/>
              </a:rPr>
              <a:t> </a:t>
            </a:r>
            <a:r>
              <a:rPr lang="en-US" altLang="zh-TW" sz="2000" dirty="0">
                <a:latin typeface="Calibri" panose="020F0502020204030204" pitchFamily="34" charset="0"/>
              </a:rPr>
              <a:t>places before?</a:t>
            </a:r>
          </a:p>
          <a:p>
            <a:pPr marL="360000" indent="-360000">
              <a:spcBef>
                <a:spcPts val="300"/>
              </a:spcBef>
            </a:pPr>
            <a:r>
              <a:rPr lang="en-US" altLang="zh-TW" sz="2000" dirty="0">
                <a:latin typeface="Calibri" panose="020F0502020204030204" pitchFamily="34" charset="0"/>
              </a:rPr>
              <a:t>3 	Which writer has problems with</a:t>
            </a:r>
            <a:r>
              <a:rPr lang="zh-TW" altLang="en-US" sz="2000" dirty="0">
                <a:latin typeface="Calibri" panose="020F0502020204030204" pitchFamily="34" charset="0"/>
              </a:rPr>
              <a:t> </a:t>
            </a:r>
            <a:r>
              <a:rPr lang="en-US" altLang="zh-TW" sz="2000" dirty="0">
                <a:latin typeface="Calibri" panose="020F0502020204030204" pitchFamily="34" charset="0"/>
              </a:rPr>
              <a:t>the language?</a:t>
            </a:r>
          </a:p>
          <a:p>
            <a:pPr marL="360000" indent="-360000">
              <a:spcBef>
                <a:spcPts val="300"/>
              </a:spcBef>
            </a:pPr>
            <a:r>
              <a:rPr lang="en-US" altLang="zh-TW" sz="2000" dirty="0">
                <a:latin typeface="Calibri" panose="020F0502020204030204" pitchFamily="34" charset="0"/>
              </a:rPr>
              <a:t>4 	Which writer travels with his/her parents?</a:t>
            </a:r>
          </a:p>
          <a:p>
            <a:pPr marL="360000" indent="-360000">
              <a:spcBef>
                <a:spcPts val="300"/>
              </a:spcBef>
            </a:pPr>
            <a:r>
              <a:rPr lang="en-US" altLang="zh-TW" sz="2000" dirty="0">
                <a:latin typeface="Calibri" panose="020F0502020204030204" pitchFamily="34" charset="0"/>
              </a:rPr>
              <a:t>5 	Which writer has to change his/her plans?</a:t>
            </a:r>
            <a:r>
              <a:rPr lang="zh-TW" altLang="en-US" sz="2000" dirty="0">
                <a:latin typeface="Calibri" panose="020F0502020204030204" pitchFamily="34" charset="0"/>
              </a:rPr>
              <a:t> </a:t>
            </a:r>
            <a:r>
              <a:rPr lang="en-US" altLang="zh-TW" sz="2000" dirty="0">
                <a:latin typeface="Calibri" panose="020F0502020204030204" pitchFamily="34" charset="0"/>
              </a:rPr>
              <a:t>Why?</a:t>
            </a:r>
          </a:p>
        </p:txBody>
      </p:sp>
      <p:sp>
        <p:nvSpPr>
          <p:cNvPr id="15" name="矩形 14">
            <a:extLst>
              <a:ext uri="{FF2B5EF4-FFF2-40B4-BE49-F238E27FC236}">
                <a16:creationId xmlns:a16="http://schemas.microsoft.com/office/drawing/2014/main" id="{4F8AF148-F4EF-4360-9BE3-E3A359116E94}"/>
              </a:ext>
            </a:extLst>
          </p:cNvPr>
          <p:cNvSpPr/>
          <p:nvPr/>
        </p:nvSpPr>
        <p:spPr>
          <a:xfrm>
            <a:off x="5345723" y="1265398"/>
            <a:ext cx="3728729" cy="2185214"/>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1 	Lucy Chang is from Taiwan originally, but her home is</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London; her destination is Taipei</a:t>
            </a:r>
            <a:r>
              <a:rPr lang="zh-TW" altLang="en-US" sz="1700" b="1" dirty="0">
                <a:solidFill>
                  <a:srgbClr val="FF0066"/>
                </a:solidFill>
                <a:latin typeface="Segoe Print" panose="02000600000000000000" pitchFamily="2" charset="0"/>
              </a:rPr>
              <a:t> </a:t>
            </a:r>
            <a:endParaRPr lang="en-US" altLang="zh-TW" sz="1700" b="1" dirty="0">
              <a:solidFill>
                <a:srgbClr val="FF0066"/>
              </a:solidFill>
              <a:latin typeface="Segoe Print" panose="02000600000000000000" pitchFamily="2" charset="0"/>
            </a:endParaRPr>
          </a:p>
          <a:p>
            <a:pPr marL="360363" indent="-360363"/>
            <a:r>
              <a:rPr lang="en-US" altLang="zh-TW" sz="1700" b="1" dirty="0">
                <a:solidFill>
                  <a:srgbClr val="FF0066"/>
                </a:solidFill>
                <a:latin typeface="Segoe Print" panose="02000600000000000000" pitchFamily="2" charset="0"/>
              </a:rPr>
              <a:t>	Liz Mullan is from Canada; her destination is</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Belfast</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Frank Rossellini is from New York; his destination is Sicily</a:t>
            </a:r>
          </a:p>
        </p:txBody>
      </p:sp>
      <p:sp>
        <p:nvSpPr>
          <p:cNvPr id="16" name="矩形 15">
            <a:extLst>
              <a:ext uri="{FF2B5EF4-FFF2-40B4-BE49-F238E27FC236}">
                <a16:creationId xmlns:a16="http://schemas.microsoft.com/office/drawing/2014/main" id="{86A78EF7-2F45-4EEE-8CBC-0EC3CDFDF09E}"/>
              </a:ext>
            </a:extLst>
          </p:cNvPr>
          <p:cNvSpPr/>
          <p:nvPr/>
        </p:nvSpPr>
        <p:spPr>
          <a:xfrm>
            <a:off x="650299" y="5138208"/>
            <a:ext cx="8424153" cy="1138773"/>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2 	Lucy Chang and Frank Rossellini</a:t>
            </a:r>
          </a:p>
          <a:p>
            <a:pPr marL="360363" indent="-360363"/>
            <a:r>
              <a:rPr lang="en-US" altLang="zh-TW" sz="1700" b="1" dirty="0">
                <a:solidFill>
                  <a:srgbClr val="FF0066"/>
                </a:solidFill>
                <a:latin typeface="Segoe Print" panose="02000600000000000000" pitchFamily="2" charset="0"/>
              </a:rPr>
              <a:t>3 	Lucy Chang</a:t>
            </a:r>
          </a:p>
          <a:p>
            <a:pPr marL="360363" indent="-360363"/>
            <a:r>
              <a:rPr lang="en-US" altLang="zh-TW" sz="1700" b="1" dirty="0">
                <a:solidFill>
                  <a:srgbClr val="FF0066"/>
                </a:solidFill>
                <a:latin typeface="Segoe Print" panose="02000600000000000000" pitchFamily="2" charset="0"/>
              </a:rPr>
              <a:t>4 	Frank Rossellini</a:t>
            </a:r>
          </a:p>
          <a:p>
            <a:pPr marL="360363" indent="-360363"/>
            <a:r>
              <a:rPr lang="en-US" altLang="zh-TW" sz="1700" b="1" dirty="0">
                <a:solidFill>
                  <a:srgbClr val="FF0066"/>
                </a:solidFill>
                <a:latin typeface="Segoe Print" panose="02000600000000000000" pitchFamily="2" charset="0"/>
              </a:rPr>
              <a:t>5 	Liz </a:t>
            </a:r>
            <a:r>
              <a:rPr lang="en-US" altLang="zh-TW" sz="1700" b="1" dirty="0" err="1">
                <a:solidFill>
                  <a:srgbClr val="FF0066"/>
                </a:solidFill>
                <a:latin typeface="Segoe Print" panose="02000600000000000000" pitchFamily="2" charset="0"/>
              </a:rPr>
              <a:t>Mullan</a:t>
            </a:r>
            <a:r>
              <a:rPr lang="en-US" altLang="zh-TW" sz="1700" b="1" dirty="0">
                <a:solidFill>
                  <a:srgbClr val="FF0066"/>
                </a:solidFill>
                <a:latin typeface="Segoe Print" panose="02000600000000000000" pitchFamily="2" charset="0"/>
              </a:rPr>
              <a:t> (she planned to walk along the coast but it</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was raining hard)</a:t>
            </a:r>
          </a:p>
        </p:txBody>
      </p:sp>
      <p:sp>
        <p:nvSpPr>
          <p:cNvPr id="14" name="矩形 13">
            <a:extLst>
              <a:ext uri="{FF2B5EF4-FFF2-40B4-BE49-F238E27FC236}">
                <a16:creationId xmlns:a16="http://schemas.microsoft.com/office/drawing/2014/main" id="{7F5FFBD5-A7FF-41AA-A864-6B5C18854EC4}"/>
              </a:ext>
            </a:extLst>
          </p:cNvPr>
          <p:cNvSpPr/>
          <p:nvPr/>
        </p:nvSpPr>
        <p:spPr>
          <a:xfrm>
            <a:off x="650299" y="1563098"/>
            <a:ext cx="8143741" cy="1092607"/>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a 	</a:t>
            </a:r>
            <a:r>
              <a:rPr lang="en-US" altLang="zh-TW" sz="2000" dirty="0" err="1">
                <a:latin typeface="Calibri" panose="020F0502020204030204" pitchFamily="34" charset="0"/>
              </a:rPr>
              <a:t>a</a:t>
            </a:r>
            <a:r>
              <a:rPr lang="en-US" altLang="zh-TW" sz="2000" dirty="0">
                <a:latin typeface="Calibri" panose="020F0502020204030204" pitchFamily="34" charset="0"/>
              </a:rPr>
              <a:t> coastline</a:t>
            </a:r>
          </a:p>
          <a:p>
            <a:pPr marL="360000" indent="-360000">
              <a:spcBef>
                <a:spcPts val="300"/>
              </a:spcBef>
            </a:pPr>
            <a:r>
              <a:rPr lang="en-US" altLang="zh-TW" sz="2000" dirty="0">
                <a:latin typeface="Calibri" panose="020F0502020204030204" pitchFamily="34" charset="0"/>
              </a:rPr>
              <a:t>b 	a market</a:t>
            </a:r>
          </a:p>
          <a:p>
            <a:pPr marL="360000" indent="-360000">
              <a:spcBef>
                <a:spcPts val="300"/>
              </a:spcBef>
            </a:pPr>
            <a:r>
              <a:rPr lang="en-US" altLang="zh-TW" sz="2000" dirty="0">
                <a:latin typeface="Calibri" panose="020F0502020204030204" pitchFamily="34" charset="0"/>
              </a:rPr>
              <a:t>c 	a village</a:t>
            </a:r>
            <a:endParaRPr lang="zh-TW" altLang="en-US" sz="2000" dirty="0">
              <a:latin typeface="Calibri" panose="020F0502020204030204" pitchFamily="34" charset="0"/>
            </a:endParaRPr>
          </a:p>
        </p:txBody>
      </p:sp>
      <p:sp>
        <p:nvSpPr>
          <p:cNvPr id="17" name="矩形: 圓角 5">
            <a:extLst>
              <a:ext uri="{FF2B5EF4-FFF2-40B4-BE49-F238E27FC236}">
                <a16:creationId xmlns:a16="http://schemas.microsoft.com/office/drawing/2014/main" id="{85156C8D-897B-4A8B-8587-EFB449E474E6}"/>
              </a:ext>
            </a:extLst>
          </p:cNvPr>
          <p:cNvSpPr/>
          <p:nvPr/>
        </p:nvSpPr>
        <p:spPr>
          <a:xfrm>
            <a:off x="658955" y="1964764"/>
            <a:ext cx="302925"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pic>
        <p:nvPicPr>
          <p:cNvPr id="2" name="圖片 1">
            <a:extLst>
              <a:ext uri="{FF2B5EF4-FFF2-40B4-BE49-F238E27FC236}">
                <a16:creationId xmlns:a16="http://schemas.microsoft.com/office/drawing/2014/main" id="{96AF7AD1-395F-4195-943A-78FC2178A3EB}"/>
              </a:ext>
            </a:extLst>
          </p:cNvPr>
          <p:cNvPicPr>
            <a:picLocks noChangeAspect="1"/>
          </p:cNvPicPr>
          <p:nvPr/>
        </p:nvPicPr>
        <p:blipFill>
          <a:blip r:embed="rId2"/>
          <a:stretch>
            <a:fillRect/>
          </a:stretch>
        </p:blipFill>
        <p:spPr>
          <a:xfrm>
            <a:off x="2517416" y="1290880"/>
            <a:ext cx="2712169" cy="1588343"/>
          </a:xfrm>
          <a:prstGeom prst="rect">
            <a:avLst/>
          </a:prstGeom>
        </p:spPr>
      </p:pic>
      <p:sp>
        <p:nvSpPr>
          <p:cNvPr id="4" name="手繪多邊形: 圖案 3">
            <a:extLst>
              <a:ext uri="{FF2B5EF4-FFF2-40B4-BE49-F238E27FC236}">
                <a16:creationId xmlns:a16="http://schemas.microsoft.com/office/drawing/2014/main" id="{771D1122-0941-4576-AD52-2665D67B40CF}"/>
              </a:ext>
            </a:extLst>
          </p:cNvPr>
          <p:cNvSpPr/>
          <p:nvPr/>
        </p:nvSpPr>
        <p:spPr>
          <a:xfrm>
            <a:off x="7438580" y="3375512"/>
            <a:ext cx="509666" cy="171279"/>
          </a:xfrm>
          <a:custGeom>
            <a:avLst/>
            <a:gdLst>
              <a:gd name="connsiteX0" fmla="*/ 816429 w 1193779"/>
              <a:gd name="connsiteY0" fmla="*/ 0 h 511629"/>
              <a:gd name="connsiteX1" fmla="*/ 1153886 w 1193779"/>
              <a:gd name="connsiteY1" fmla="*/ 359229 h 511629"/>
              <a:gd name="connsiteX2" fmla="*/ 0 w 1193779"/>
              <a:gd name="connsiteY2" fmla="*/ 511629 h 511629"/>
            </a:gdLst>
            <a:ahLst/>
            <a:cxnLst>
              <a:cxn ang="0">
                <a:pos x="connsiteX0" y="connsiteY0"/>
              </a:cxn>
              <a:cxn ang="0">
                <a:pos x="connsiteX1" y="connsiteY1"/>
              </a:cxn>
              <a:cxn ang="0">
                <a:pos x="connsiteX2" y="connsiteY2"/>
              </a:cxn>
            </a:cxnLst>
            <a:rect l="l" t="t" r="r" b="b"/>
            <a:pathLst>
              <a:path w="1193779" h="511629">
                <a:moveTo>
                  <a:pt x="816429" y="0"/>
                </a:moveTo>
                <a:cubicBezTo>
                  <a:pt x="1053193" y="136979"/>
                  <a:pt x="1289957" y="273958"/>
                  <a:pt x="1153886" y="359229"/>
                </a:cubicBezTo>
                <a:cubicBezTo>
                  <a:pt x="1017815" y="444500"/>
                  <a:pt x="508907" y="478064"/>
                  <a:pt x="0" y="511629"/>
                </a:cubicBezTo>
              </a:path>
            </a:pathLst>
          </a:custGeom>
          <a:noFill/>
          <a:ln w="19050">
            <a:solidFill>
              <a:srgbClr val="FF0066"/>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left)">
                                      <p:cBhvr>
                                        <p:cTn id="20" dur="500"/>
                                        <p:tgtEl>
                                          <p:spTgt spid="1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xEl>
                                              <p:pRg st="1" end="1"/>
                                            </p:txEl>
                                          </p:spTgt>
                                        </p:tgtEl>
                                        <p:attrNameLst>
                                          <p:attrName>style.visibility</p:attrName>
                                        </p:attrNameLst>
                                      </p:cBhvr>
                                      <p:to>
                                        <p:strVal val="visible"/>
                                      </p:to>
                                    </p:set>
                                    <p:animEffect transition="in" filter="wipe(left)">
                                      <p:cBhvr>
                                        <p:cTn id="25" dur="500"/>
                                        <p:tgtEl>
                                          <p:spTgt spid="16">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xEl>
                                              <p:pRg st="2" end="2"/>
                                            </p:txEl>
                                          </p:spTgt>
                                        </p:tgtEl>
                                        <p:attrNameLst>
                                          <p:attrName>style.visibility</p:attrName>
                                        </p:attrNameLst>
                                      </p:cBhvr>
                                      <p:to>
                                        <p:strVal val="visible"/>
                                      </p:to>
                                    </p:set>
                                    <p:animEffect transition="in" filter="wipe(left)">
                                      <p:cBhvr>
                                        <p:cTn id="30" dur="500"/>
                                        <p:tgtEl>
                                          <p:spTgt spid="1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animEffect transition="in" filter="wipe(left)">
                                      <p:cBhvr>
                                        <p:cTn id="35"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P spid="4" grpId="0" animBg="1"/>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04FE21-364F-4111-AFC6-CD314AF53EA0}"/>
</file>

<file path=customXml/itemProps2.xml><?xml version="1.0" encoding="utf-8"?>
<ds:datastoreItem xmlns:ds="http://schemas.openxmlformats.org/officeDocument/2006/customXml" ds:itemID="{ED47F907-A412-47FD-A3F5-CD3CC298A179}"/>
</file>

<file path=customXml/itemProps3.xml><?xml version="1.0" encoding="utf-8"?>
<ds:datastoreItem xmlns:ds="http://schemas.openxmlformats.org/officeDocument/2006/customXml" ds:itemID="{CD1AE5F3-30D7-4B0E-B9E3-B2A39DAB7589}"/>
</file>

<file path=docProps/app.xml><?xml version="1.0" encoding="utf-8"?>
<Properties xmlns="http://schemas.openxmlformats.org/officeDocument/2006/extended-properties" xmlns:vt="http://schemas.openxmlformats.org/officeDocument/2006/docPropsVTypes">
  <Template>Office Theme</Template>
  <TotalTime>2279</TotalTime>
  <Words>4088</Words>
  <Application>Microsoft Office PowerPoint</Application>
  <PresentationFormat>如螢幕大小 (4:3)</PresentationFormat>
  <Paragraphs>881</Paragraphs>
  <Slides>77</Slides>
  <Notes>0</Notes>
  <HiddenSlides>0</HiddenSlides>
  <MMClips>20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77</vt:i4>
      </vt:variant>
    </vt:vector>
  </HeadingPairs>
  <TitlesOfParts>
    <vt:vector size="83" baseType="lpstr">
      <vt:lpstr>Arial</vt:lpstr>
      <vt:lpstr>Calibri</vt:lpstr>
      <vt:lpstr>Calibri Light</vt:lpstr>
      <vt:lpstr>Corbel</vt:lpstr>
      <vt:lpstr>Segoe Print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Liang, Karen</cp:lastModifiedBy>
  <cp:revision>196</cp:revision>
  <dcterms:created xsi:type="dcterms:W3CDTF">2018-12-06T16:59:09Z</dcterms:created>
  <dcterms:modified xsi:type="dcterms:W3CDTF">2019-03-27T03:48:00Z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